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 id="2147483723"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F279DB-614B-41DF-A44C-FB91158ED70D}">
          <p14:sldIdLst>
            <p14:sldId id="256"/>
            <p14:sldId id="257"/>
            <p14:sldId id="258"/>
            <p14:sldId id="259"/>
            <p14:sldId id="260"/>
            <p14:sldId id="261"/>
            <p14:sldId id="262"/>
            <p14:sldId id="263"/>
            <p14:sldId id="264"/>
            <p14:sldId id="265"/>
            <p14:sldId id="266"/>
            <p14:sldId id="2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0" d="100"/>
          <a:sy n="70" d="100"/>
        </p:scale>
        <p:origin x="73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7590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969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6025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88758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6559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76511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3597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5365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358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39867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4148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21471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833626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8169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31897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956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9265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07806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80911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3470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48837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599185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7459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62953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2858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15924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0352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0220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489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06664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6419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9057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38936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8248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7459175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4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B61BEF0D-F0BB-DE4B-95CE-6DB70DBA9567}" type="datetimeFigureOut">
              <a:rPr lang="en-US" smtClean="0"/>
              <a:pPr/>
              <a:t>3/22/2025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7887749"/>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8757" y="-344393"/>
            <a:ext cx="10014268" cy="2037805"/>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r>
              <a:rPr lang="en-US" sz="3200" b="1" dirty="0" smtClean="0">
                <a:latin typeface="Forte" panose="03060902040502070203" pitchFamily="66" charset="0"/>
              </a:rPr>
              <a:t>LATE. </a:t>
            </a:r>
            <a:r>
              <a:rPr lang="en-US" sz="3200" b="1" dirty="0">
                <a:latin typeface="Forte" panose="03060902040502070203" pitchFamily="66" charset="0"/>
              </a:rPr>
              <a:t>BINDESHWARI BAGHEL GOVT. </a:t>
            </a:r>
            <a:r>
              <a:rPr lang="en-US" sz="3200" b="1" dirty="0" smtClean="0">
                <a:latin typeface="Forte" panose="03060902040502070203" pitchFamily="66" charset="0"/>
              </a:rPr>
              <a:t>COLLEGE</a:t>
            </a:r>
            <a:br>
              <a:rPr lang="en-US" sz="3200" b="1" dirty="0" smtClean="0">
                <a:latin typeface="Forte" panose="03060902040502070203" pitchFamily="66" charset="0"/>
              </a:rPr>
            </a:br>
            <a:r>
              <a:rPr lang="en-US" sz="3200" b="1" dirty="0" smtClean="0">
                <a:latin typeface="Forte" panose="03060902040502070203" pitchFamily="66" charset="0"/>
              </a:rPr>
              <a:t> </a:t>
            </a:r>
            <a:r>
              <a:rPr lang="en-US" sz="3200" b="1" dirty="0">
                <a:latin typeface="Forte" panose="03060902040502070203" pitchFamily="66" charset="0"/>
              </a:rPr>
              <a:t>KUMHARI </a:t>
            </a:r>
            <a:r>
              <a:rPr lang="en-US" sz="3200" b="1" dirty="0" smtClean="0">
                <a:latin typeface="Forte" panose="03060902040502070203" pitchFamily="66" charset="0"/>
              </a:rPr>
              <a:t/>
            </a:r>
            <a:br>
              <a:rPr lang="en-US" sz="3200" b="1" dirty="0" smtClean="0">
                <a:latin typeface="Forte" panose="03060902040502070203" pitchFamily="66" charset="0"/>
              </a:rPr>
            </a:br>
            <a:r>
              <a:rPr lang="en-US" sz="3200" b="1" dirty="0" smtClean="0">
                <a:latin typeface="Forte" panose="03060902040502070203" pitchFamily="66" charset="0"/>
              </a:rPr>
              <a:t>DIST</a:t>
            </a:r>
            <a:r>
              <a:rPr lang="en-US" sz="3200" b="1" dirty="0">
                <a:latin typeface="Forte" panose="03060902040502070203" pitchFamily="66" charset="0"/>
              </a:rPr>
              <a:t>. DURG (C.G.)</a:t>
            </a:r>
          </a:p>
        </p:txBody>
      </p:sp>
      <p:sp>
        <p:nvSpPr>
          <p:cNvPr id="3" name="Subtitle 2"/>
          <p:cNvSpPr>
            <a:spLocks noGrp="1"/>
          </p:cNvSpPr>
          <p:nvPr>
            <p:ph type="subTitle" idx="1"/>
          </p:nvPr>
        </p:nvSpPr>
        <p:spPr>
          <a:xfrm>
            <a:off x="3082834" y="3626596"/>
            <a:ext cx="6648994" cy="1384664"/>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r>
              <a:rPr lang="hi-IN" sz="3500" b="1" dirty="0"/>
              <a:t>द्रव </a:t>
            </a:r>
            <a:r>
              <a:rPr lang="hi-IN" sz="3500" b="1" dirty="0">
                <a:solidFill>
                  <a:schemeClr val="tx1"/>
                </a:solidFill>
              </a:rPr>
              <a:t>अमोनिया-विलायक के रूप मे</a:t>
            </a:r>
            <a:endParaRPr lang="en-US" sz="3500" b="1" dirty="0">
              <a:solidFill>
                <a:schemeClr val="tx1"/>
              </a:solidFill>
            </a:endParaRPr>
          </a:p>
          <a:p>
            <a:pPr algn="ctr"/>
            <a:r>
              <a:rPr lang="hi-IN" b="1" dirty="0">
                <a:solidFill>
                  <a:schemeClr val="tx1"/>
                </a:solidFill>
              </a:rPr>
              <a:t> (</a:t>
            </a:r>
            <a:r>
              <a:rPr lang="en-US" b="1" dirty="0">
                <a:solidFill>
                  <a:schemeClr val="tx1"/>
                </a:solidFill>
              </a:rPr>
              <a:t>Liquid Ammonia - as solvent)</a:t>
            </a:r>
          </a:p>
        </p:txBody>
      </p:sp>
      <p:sp>
        <p:nvSpPr>
          <p:cNvPr id="9" name="Rectangle 8"/>
          <p:cNvSpPr/>
          <p:nvPr/>
        </p:nvSpPr>
        <p:spPr>
          <a:xfrm>
            <a:off x="914400" y="4441372"/>
            <a:ext cx="2873829" cy="20378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9856" y="5555848"/>
            <a:ext cx="3722915" cy="923330"/>
          </a:xfrm>
          <a:prstGeom prst="rect">
            <a:avLst/>
          </a:prstGeom>
          <a:noFill/>
        </p:spPr>
        <p:txBody>
          <a:bodyPr wrap="square" rtlCol="0">
            <a:spAutoFit/>
          </a:bodyPr>
          <a:lstStyle/>
          <a:p>
            <a:pPr algn="ctr"/>
            <a:r>
              <a:rPr lang="en-US" b="1" i="1" dirty="0">
                <a:effectLst>
                  <a:outerShdw blurRad="38100" dist="38100" dir="2700000" algn="tl">
                    <a:srgbClr val="000000">
                      <a:alpha val="43137"/>
                    </a:srgbClr>
                  </a:outerShdw>
                </a:effectLst>
              </a:rPr>
              <a:t>SUBMITTED </a:t>
            </a:r>
            <a:r>
              <a:rPr lang="en-US" b="1" i="1" dirty="0" smtClean="0">
                <a:effectLst>
                  <a:outerShdw blurRad="38100" dist="38100" dir="2700000" algn="tl">
                    <a:srgbClr val="000000">
                      <a:alpha val="43137"/>
                    </a:srgbClr>
                  </a:outerShdw>
                </a:effectLst>
              </a:rPr>
              <a:t>TO</a:t>
            </a:r>
          </a:p>
          <a:p>
            <a:pPr algn="ctr"/>
            <a:r>
              <a:rPr lang="en-US" b="1" i="1" dirty="0" smtClean="0">
                <a:effectLst>
                  <a:outerShdw blurRad="38100" dist="38100" dir="2700000" algn="tl">
                    <a:srgbClr val="000000">
                      <a:alpha val="43137"/>
                    </a:srgbClr>
                  </a:outerShdw>
                </a:effectLst>
              </a:rPr>
              <a:t> </a:t>
            </a:r>
            <a:r>
              <a:rPr lang="en-US" b="1" i="1" dirty="0" err="1" smtClean="0">
                <a:effectLst>
                  <a:outerShdw blurRad="38100" dist="38100" dir="2700000" algn="tl">
                    <a:srgbClr val="000000">
                      <a:alpha val="43137"/>
                    </a:srgbClr>
                  </a:outerShdw>
                </a:effectLst>
              </a:rPr>
              <a:t>Dr.N</a:t>
            </a:r>
            <a:r>
              <a:rPr lang="en-US"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JAISHREE </a:t>
            </a:r>
          </a:p>
          <a:p>
            <a:pPr algn="ctr"/>
            <a:r>
              <a:rPr lang="en-US" b="1" i="1" dirty="0" smtClean="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CHEMISTRY </a:t>
            </a:r>
            <a:r>
              <a:rPr lang="en-US" b="1" i="1" dirty="0" smtClean="0">
                <a:effectLst>
                  <a:outerShdw blurRad="38100" dist="38100" dir="2700000" algn="tl">
                    <a:srgbClr val="000000">
                      <a:alpha val="43137"/>
                    </a:srgbClr>
                  </a:outerShdw>
                </a:effectLst>
              </a:rPr>
              <a:t>DEPARTMENT</a:t>
            </a:r>
            <a:r>
              <a:rPr lang="en-US" b="1" i="1" dirty="0" smtClean="0">
                <a:effectLst>
                  <a:outerShdw blurRad="38100" dist="38100" dir="2700000" algn="tl">
                    <a:srgbClr val="000000">
                      <a:alpha val="43137"/>
                    </a:srgbClr>
                  </a:outerShdw>
                </a:effectLst>
              </a:rPr>
              <a:t>]</a:t>
            </a:r>
            <a:endParaRPr lang="en-US" b="1" i="1" dirty="0">
              <a:effectLst>
                <a:outerShdw blurRad="38100" dist="38100" dir="2700000" algn="tl">
                  <a:srgbClr val="000000">
                    <a:alpha val="43137"/>
                  </a:srgbClr>
                </a:outerShdw>
              </a:effectLst>
            </a:endParaRPr>
          </a:p>
        </p:txBody>
      </p:sp>
      <p:sp>
        <p:nvSpPr>
          <p:cNvPr id="12" name="TextBox 11"/>
          <p:cNvSpPr txBox="1"/>
          <p:nvPr/>
        </p:nvSpPr>
        <p:spPr>
          <a:xfrm>
            <a:off x="8897756" y="5555848"/>
            <a:ext cx="2638697" cy="923330"/>
          </a:xfrm>
          <a:prstGeom prst="rect">
            <a:avLst/>
          </a:prstGeom>
          <a:noFill/>
        </p:spPr>
        <p:txBody>
          <a:bodyPr wrap="square" rtlCol="0">
            <a:spAutoFit/>
          </a:bodyPr>
          <a:lstStyle/>
          <a:p>
            <a:pPr algn="ctr"/>
            <a:r>
              <a:rPr lang="en-US" b="1" i="1" dirty="0">
                <a:effectLst>
                  <a:outerShdw blurRad="38100" dist="38100" dir="2700000" algn="tl">
                    <a:srgbClr val="000000">
                      <a:alpha val="43137"/>
                    </a:srgbClr>
                  </a:outerShdw>
                </a:effectLst>
              </a:rPr>
              <a:t>SUBMITTED BY </a:t>
            </a:r>
          </a:p>
          <a:p>
            <a:pPr algn="ctr"/>
            <a:r>
              <a:rPr lang="en-US" b="1" i="1" dirty="0" smtClean="0">
                <a:effectLst>
                  <a:outerShdw blurRad="38100" dist="38100" dir="2700000" algn="tl">
                    <a:srgbClr val="000000">
                      <a:alpha val="43137"/>
                    </a:srgbClr>
                  </a:outerShdw>
                </a:effectLst>
              </a:rPr>
              <a:t>REEMA SAHU</a:t>
            </a:r>
          </a:p>
          <a:p>
            <a:pPr algn="ctr"/>
            <a:r>
              <a:rPr lang="en-US" b="1" i="1" dirty="0" smtClean="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BSC.SECOND SEM</a:t>
            </a:r>
          </a:p>
        </p:txBody>
      </p:sp>
      <p:sp>
        <p:nvSpPr>
          <p:cNvPr id="4" name="TextBox 3"/>
          <p:cNvSpPr txBox="1"/>
          <p:nvPr/>
        </p:nvSpPr>
        <p:spPr>
          <a:xfrm>
            <a:off x="3316990" y="1965706"/>
            <a:ext cx="5997802" cy="707886"/>
          </a:xfrm>
          <a:prstGeom prst="rect">
            <a:avLst/>
          </a:prstGeom>
          <a:noFill/>
          <a:ln>
            <a:solidFill>
              <a:schemeClr val="tx2">
                <a:lumMod val="75000"/>
              </a:schemeClr>
            </a:solidFill>
          </a:ln>
          <a:effectLst>
            <a:glow rad="101600">
              <a:schemeClr val="accent3">
                <a:satMod val="175000"/>
                <a:alpha val="40000"/>
              </a:schemeClr>
            </a:glow>
          </a:effectLst>
        </p:spPr>
        <p:txBody>
          <a:bodyPr wrap="square" rtlCol="0">
            <a:spAutoFit/>
          </a:bodyPr>
          <a:lstStyle/>
          <a:p>
            <a:pPr algn="ctr"/>
            <a:r>
              <a:rPr lang="en-US" sz="4000" b="1" dirty="0" smtClean="0">
                <a:latin typeface="Forte" panose="03060902040502070203" pitchFamily="66" charset="0"/>
              </a:rPr>
              <a:t>ASSIGNMENT 2024 - 25</a:t>
            </a:r>
            <a:endParaRPr lang="en-US" sz="4000" b="1" dirty="0">
              <a:latin typeface="Forte" panose="03060902040502070203" pitchFamily="66" charset="0"/>
            </a:endParaRPr>
          </a:p>
        </p:txBody>
      </p:sp>
      <p:sp>
        <p:nvSpPr>
          <p:cNvPr id="5" name="TextBox 4"/>
          <p:cNvSpPr txBox="1"/>
          <p:nvPr/>
        </p:nvSpPr>
        <p:spPr>
          <a:xfrm>
            <a:off x="5287338" y="2839245"/>
            <a:ext cx="2057106" cy="584775"/>
          </a:xfrm>
          <a:prstGeom prst="rect">
            <a:avLst/>
          </a:prstGeom>
          <a:noFill/>
        </p:spPr>
        <p:txBody>
          <a:bodyPr wrap="square" rtlCol="0">
            <a:spAutoFit/>
          </a:bodyPr>
          <a:lstStyle/>
          <a:p>
            <a:pPr algn="ctr"/>
            <a:r>
              <a:rPr lang="en-US" sz="3200" b="1" u="sng" dirty="0" smtClean="0"/>
              <a:t>TOPIC </a:t>
            </a:r>
            <a:endParaRPr lang="en-US" sz="3200" b="1" u="sng" dirty="0"/>
          </a:p>
        </p:txBody>
      </p:sp>
    </p:spTree>
    <p:extLst>
      <p:ext uri="{BB962C8B-B14F-4D97-AF65-F5344CB8AC3E}">
        <p14:creationId xmlns:p14="http://schemas.microsoft.com/office/powerpoint/2010/main" val="2078475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5462" y="2056487"/>
            <a:ext cx="6966993" cy="3416320"/>
          </a:xfrm>
          <a:prstGeom prst="rect">
            <a:avLst/>
          </a:prstGeom>
        </p:spPr>
        <p:txBody>
          <a:bodyPr wrap="square">
            <a:spAutoFit/>
          </a:bodyPr>
          <a:lstStyle/>
          <a:p>
            <a:pPr marL="285750" indent="-285750">
              <a:lnSpc>
                <a:spcPct val="200000"/>
              </a:lnSpc>
              <a:buFont typeface="Wingdings" panose="05000000000000000000" pitchFamily="2" charset="2"/>
              <a:buChar char="v"/>
            </a:pPr>
            <a:r>
              <a:rPr lang="hi-IN" b="1" i="1" dirty="0">
                <a:effectLst>
                  <a:outerShdw blurRad="38100" dist="38100" dir="2700000" algn="tl">
                    <a:srgbClr val="000000">
                      <a:alpha val="43137"/>
                    </a:srgbClr>
                  </a:outerShdw>
                </a:effectLst>
              </a:rPr>
              <a:t>दव अमोनिया में भी जल के समान ही संकुल बनाने वाली अनेक अभिक्रियाएँ होती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a:lnSpc>
                <a:spcPct val="200000"/>
              </a:lnSpc>
            </a:pPr>
            <a:r>
              <a:rPr lang="en-US"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                Zn(NH3)2 </a:t>
            </a:r>
            <a:r>
              <a:rPr lang="en-US" b="1" i="1" dirty="0">
                <a:effectLst>
                  <a:outerShdw blurRad="38100" dist="38100" dir="2700000" algn="tl">
                    <a:srgbClr val="000000">
                      <a:alpha val="43137"/>
                    </a:srgbClr>
                  </a:outerShdw>
                </a:effectLst>
              </a:rPr>
              <a:t>+ 2KNH2---------- K2 [Zn(NH2)4</a:t>
            </a:r>
            <a:r>
              <a:rPr lang="en-US" b="1" i="1" dirty="0" smtClean="0">
                <a:effectLst>
                  <a:outerShdw blurRad="38100" dist="38100" dir="2700000" algn="tl">
                    <a:srgbClr val="000000">
                      <a:alpha val="43137"/>
                    </a:srgbClr>
                  </a:outerShdw>
                </a:effectLst>
              </a:rPr>
              <a:t>]</a:t>
            </a:r>
          </a:p>
          <a:p>
            <a:pPr>
              <a:lnSpc>
                <a:spcPct val="200000"/>
              </a:lnSpc>
            </a:pPr>
            <a:r>
              <a:rPr lang="hi-IN" b="1" i="1" dirty="0" smtClean="0">
                <a:effectLst>
                  <a:outerShdw blurRad="38100" dist="38100" dir="2700000" algn="tl">
                    <a:srgbClr val="000000">
                      <a:alpha val="43137"/>
                    </a:srgbClr>
                  </a:outerShdw>
                </a:effectLst>
              </a:rPr>
              <a:t>यह </a:t>
            </a:r>
            <a:r>
              <a:rPr lang="hi-IN" b="1" i="1" dirty="0">
                <a:effectLst>
                  <a:outerShdw blurRad="38100" dist="38100" dir="2700000" algn="tl">
                    <a:srgbClr val="000000">
                      <a:alpha val="43137"/>
                    </a:srgbClr>
                  </a:outerShdw>
                </a:effectLst>
              </a:rPr>
              <a:t>अभिक्रिया दो चरण मे पूर्ण होती </a:t>
            </a:r>
            <a:r>
              <a:rPr lang="hi-IN" b="1" i="1" dirty="0" smtClean="0">
                <a:effectLst>
                  <a:outerShdw blurRad="38100" dist="38100" dir="2700000" algn="tl">
                    <a:srgbClr val="000000">
                      <a:alpha val="43137"/>
                    </a:srgbClr>
                  </a:outerShdw>
                </a:effectLst>
              </a:rPr>
              <a:t>है-</a:t>
            </a:r>
            <a:endParaRPr lang="en-US" b="1" i="1" dirty="0" smtClean="0">
              <a:effectLst>
                <a:outerShdw blurRad="38100" dist="38100" dir="2700000" algn="tl">
                  <a:srgbClr val="000000">
                    <a:alpha val="43137"/>
                  </a:srgbClr>
                </a:outerShdw>
              </a:effectLst>
            </a:endParaRPr>
          </a:p>
          <a:p>
            <a:pPr>
              <a:lnSpc>
                <a:spcPct val="200000"/>
              </a:lnSpc>
            </a:pPr>
            <a:r>
              <a:rPr lang="en-US" b="1" i="1" dirty="0" smtClean="0">
                <a:effectLst>
                  <a:outerShdw blurRad="38100" dist="38100" dir="2700000" algn="tl">
                    <a:srgbClr val="000000">
                      <a:alpha val="43137"/>
                    </a:srgbClr>
                  </a:outerShdw>
                </a:effectLst>
              </a:rPr>
              <a:t>                 Zn </a:t>
            </a:r>
            <a:r>
              <a:rPr lang="en-US" b="1" i="1" dirty="0">
                <a:effectLst>
                  <a:outerShdw blurRad="38100" dist="38100" dir="2700000" algn="tl">
                    <a:srgbClr val="000000">
                      <a:alpha val="43137"/>
                    </a:srgbClr>
                  </a:outerShdw>
                </a:effectLst>
              </a:rPr>
              <a:t>(</a:t>
            </a:r>
            <a:r>
              <a:rPr lang="en-US" b="1" i="1" dirty="0" smtClean="0">
                <a:effectLst>
                  <a:outerShdw blurRad="38100" dist="38100" dir="2700000" algn="tl">
                    <a:srgbClr val="000000">
                      <a:alpha val="43137"/>
                    </a:srgbClr>
                  </a:outerShdw>
                </a:effectLst>
              </a:rPr>
              <a:t>NO3)2+2KNH2  →  </a:t>
            </a:r>
            <a:r>
              <a:rPr lang="en-US" b="1" i="1" dirty="0">
                <a:effectLst>
                  <a:outerShdw blurRad="38100" dist="38100" dir="2700000" algn="tl">
                    <a:srgbClr val="000000">
                      <a:alpha val="43137"/>
                    </a:srgbClr>
                  </a:outerShdw>
                </a:effectLst>
              </a:rPr>
              <a:t>Zn (NH2)2 + </a:t>
            </a:r>
            <a:r>
              <a:rPr lang="en-US" b="1" i="1" dirty="0" smtClean="0">
                <a:effectLst>
                  <a:outerShdw blurRad="38100" dist="38100" dir="2700000" algn="tl">
                    <a:srgbClr val="000000">
                      <a:alpha val="43137"/>
                    </a:srgbClr>
                  </a:outerShdw>
                </a:effectLst>
              </a:rPr>
              <a:t>2KNO3</a:t>
            </a:r>
          </a:p>
          <a:p>
            <a:pPr>
              <a:lnSpc>
                <a:spcPct val="200000"/>
              </a:lnSpc>
            </a:pPr>
            <a:r>
              <a:rPr lang="en-US" b="1" i="1" dirty="0" smtClean="0">
                <a:effectLst>
                  <a:outerShdw blurRad="38100" dist="38100" dir="2700000" algn="tl">
                    <a:srgbClr val="000000">
                      <a:alpha val="43137"/>
                    </a:srgbClr>
                  </a:outerShdw>
                </a:effectLst>
              </a:rPr>
              <a:t>                 Zn(NH2)2 </a:t>
            </a:r>
            <a:r>
              <a:rPr lang="en-US"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2KNH2</a:t>
            </a:r>
            <a:r>
              <a:rPr lang="en-US"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 →  K2 </a:t>
            </a:r>
            <a:r>
              <a:rPr lang="en-US" b="1" i="1" dirty="0">
                <a:effectLst>
                  <a:outerShdw blurRad="38100" dist="38100" dir="2700000" algn="tl">
                    <a:srgbClr val="000000">
                      <a:alpha val="43137"/>
                    </a:srgbClr>
                  </a:outerShdw>
                </a:effectLst>
              </a:rPr>
              <a:t>[Zn(NH2)4]</a:t>
            </a:r>
          </a:p>
        </p:txBody>
      </p:sp>
      <p:sp>
        <p:nvSpPr>
          <p:cNvPr id="4" name="Rectangle 3"/>
          <p:cNvSpPr/>
          <p:nvPr/>
        </p:nvSpPr>
        <p:spPr>
          <a:xfrm>
            <a:off x="3709852" y="692331"/>
            <a:ext cx="4767942" cy="836023"/>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b="1" dirty="0">
                <a:effectLst>
                  <a:outerShdw blurRad="38100" dist="38100" dir="2700000" algn="tl">
                    <a:srgbClr val="000000">
                      <a:alpha val="43137"/>
                    </a:srgbClr>
                  </a:outerShdw>
                </a:effectLst>
              </a:rPr>
              <a:t>संकुल निर्माण </a:t>
            </a:r>
            <a:r>
              <a:rPr lang="hi-IN" sz="2400" b="1" dirty="0" smtClean="0">
                <a:effectLst>
                  <a:outerShdw blurRad="38100" dist="38100" dir="2700000" algn="tl">
                    <a:srgbClr val="000000">
                      <a:alpha val="43137"/>
                    </a:srgbClr>
                  </a:outerShdw>
                </a:effectLst>
              </a:rPr>
              <a:t>अभिक्रिया</a:t>
            </a:r>
            <a:endParaRPr lang="en-US" sz="2400" b="1" dirty="0" smtClean="0">
              <a:effectLst>
                <a:outerShdw blurRad="38100" dist="38100" dir="2700000" algn="tl">
                  <a:srgbClr val="000000">
                    <a:alpha val="43137"/>
                  </a:srgbClr>
                </a:outerShdw>
              </a:effectLst>
            </a:endParaRPr>
          </a:p>
          <a:p>
            <a:pPr algn="ctr"/>
            <a:r>
              <a:rPr lang="hi-IN" sz="2000" b="1" dirty="0" smtClean="0">
                <a:effectLst>
                  <a:outerShdw blurRad="38100" dist="38100" dir="2700000" algn="tl">
                    <a:srgbClr val="000000">
                      <a:alpha val="43137"/>
                    </a:srgbClr>
                  </a:outerShdw>
                </a:effectLst>
              </a:rPr>
              <a:t> </a:t>
            </a:r>
            <a:r>
              <a:rPr lang="hi-IN"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complex formation Reactions)</a:t>
            </a:r>
          </a:p>
        </p:txBody>
      </p:sp>
    </p:spTree>
    <p:extLst>
      <p:ext uri="{BB962C8B-B14F-4D97-AF65-F5344CB8AC3E}">
        <p14:creationId xmlns:p14="http://schemas.microsoft.com/office/powerpoint/2010/main" val="35961057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81942" y="2377439"/>
            <a:ext cx="7458891" cy="3170099"/>
          </a:xfrm>
          <a:prstGeom prst="rect">
            <a:avLst/>
          </a:prstGeom>
          <a:noFill/>
        </p:spPr>
        <p:txBody>
          <a:bodyPr wrap="square" rtlCol="0">
            <a:spAutoFit/>
          </a:bodyPr>
          <a:lstStyle/>
          <a:p>
            <a:pPr marL="342900" indent="-342900">
              <a:lnSpc>
                <a:spcPct val="200000"/>
              </a:lnSpc>
              <a:buFont typeface="Wingdings" panose="05000000000000000000" pitchFamily="2" charset="2"/>
              <a:buChar char="v"/>
            </a:pPr>
            <a:r>
              <a:rPr lang="hi-IN" sz="2000" b="1" i="1" dirty="0">
                <a:effectLst>
                  <a:outerShdw blurRad="38100" dist="38100" dir="2700000" algn="tl">
                    <a:srgbClr val="000000">
                      <a:alpha val="43137"/>
                    </a:srgbClr>
                  </a:outerShdw>
                </a:effectLst>
              </a:rPr>
              <a:t>द्रव - अमोनिया माध्यम मे रेडॉक्स अभिक्रियाएँ वे अभिक्रियाएँ होती है। जिनमे अमोनिया अणु के नाइट्रोजन या हाइड्रोजन के ऑक्सीकरण संख्या में परिवर्तन होता है</a:t>
            </a:r>
            <a:r>
              <a:rPr lang="hi-IN" sz="2000" b="1" i="1" dirty="0" smtClean="0">
                <a:effectLst>
                  <a:outerShdw blurRad="38100" dist="38100" dir="2700000" algn="tl">
                    <a:srgbClr val="000000">
                      <a:alpha val="43137"/>
                    </a:srgbClr>
                  </a:outerShdw>
                </a:effectLst>
              </a:rPr>
              <a:t>।</a:t>
            </a:r>
            <a:endParaRPr lang="en-US" sz="2000" b="1" i="1" dirty="0" smtClean="0">
              <a:effectLst>
                <a:outerShdw blurRad="38100" dist="38100" dir="2700000" algn="tl">
                  <a:srgbClr val="000000">
                    <a:alpha val="43137"/>
                  </a:srgbClr>
                </a:outerShdw>
              </a:effectLst>
            </a:endParaRPr>
          </a:p>
          <a:p>
            <a:pPr>
              <a:lnSpc>
                <a:spcPct val="200000"/>
              </a:lnSpc>
            </a:pPr>
            <a:r>
              <a:rPr lang="en-US" sz="2000" b="1" i="1" dirty="0" smtClean="0">
                <a:effectLst>
                  <a:outerShdw blurRad="38100" dist="38100" dir="2700000" algn="tl">
                    <a:srgbClr val="000000">
                      <a:alpha val="43137"/>
                    </a:srgbClr>
                  </a:outerShdw>
                </a:effectLst>
              </a:rPr>
              <a:t>                 HNH3 </a:t>
            </a:r>
            <a:r>
              <a:rPr lang="en-US" sz="2000" b="1" i="1" dirty="0">
                <a:effectLst>
                  <a:outerShdw blurRad="38100" dist="38100" dir="2700000" algn="tl">
                    <a:srgbClr val="000000">
                      <a:alpha val="43137"/>
                    </a:srgbClr>
                  </a:outerShdw>
                </a:effectLst>
              </a:rPr>
              <a:t>+ 502 →4NO + </a:t>
            </a:r>
            <a:r>
              <a:rPr lang="en-US" sz="2000" b="1" i="1" dirty="0" smtClean="0">
                <a:effectLst>
                  <a:outerShdw blurRad="38100" dist="38100" dir="2700000" algn="tl">
                    <a:srgbClr val="000000">
                      <a:alpha val="43137"/>
                    </a:srgbClr>
                  </a:outerShdw>
                </a:effectLst>
              </a:rPr>
              <a:t>6H2O</a:t>
            </a:r>
          </a:p>
          <a:p>
            <a:pPr>
              <a:lnSpc>
                <a:spcPct val="200000"/>
              </a:lnSpc>
            </a:pPr>
            <a:r>
              <a:rPr lang="en-US" sz="2000" b="1" i="1" dirty="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rPr>
              <a:t>               </a:t>
            </a:r>
            <a:r>
              <a:rPr lang="en-US" sz="2000" b="1" i="1" dirty="0">
                <a:effectLst>
                  <a:outerShdw blurRad="38100" dist="38100" dir="2700000" algn="tl">
                    <a:srgbClr val="000000">
                      <a:alpha val="43137"/>
                    </a:srgbClr>
                  </a:outerShdw>
                </a:effectLst>
              </a:rPr>
              <a:t>3 </a:t>
            </a:r>
            <a:r>
              <a:rPr lang="en-US" sz="2000" b="1" i="1" dirty="0" err="1">
                <a:effectLst>
                  <a:outerShdw blurRad="38100" dist="38100" dir="2700000" algn="tl">
                    <a:srgbClr val="000000">
                      <a:alpha val="43137"/>
                    </a:srgbClr>
                  </a:outerShdw>
                </a:effectLst>
              </a:rPr>
              <a:t>CuO</a:t>
            </a:r>
            <a:r>
              <a:rPr lang="en-US" sz="2000" b="1" i="1" dirty="0">
                <a:effectLst>
                  <a:outerShdw blurRad="38100" dist="38100" dir="2700000" algn="tl">
                    <a:srgbClr val="000000">
                      <a:alpha val="43137"/>
                    </a:srgbClr>
                  </a:outerShdw>
                </a:effectLst>
              </a:rPr>
              <a:t> + 2NH3------- 3Cu + N2 + 3H20</a:t>
            </a:r>
          </a:p>
        </p:txBody>
      </p:sp>
      <p:sp>
        <p:nvSpPr>
          <p:cNvPr id="3" name="Rectangle 2"/>
          <p:cNvSpPr/>
          <p:nvPr/>
        </p:nvSpPr>
        <p:spPr>
          <a:xfrm>
            <a:off x="3827414" y="1136469"/>
            <a:ext cx="4767945" cy="809897"/>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b="1" dirty="0" smtClean="0">
                <a:effectLst>
                  <a:outerShdw blurRad="38100" dist="38100" dir="2700000" algn="tl">
                    <a:srgbClr val="000000">
                      <a:alpha val="43137"/>
                    </a:srgbClr>
                  </a:outerShdw>
                </a:effectLst>
              </a:rPr>
              <a:t>रेडॉक्स अभिक्रिया</a:t>
            </a:r>
            <a:endParaRPr lang="en-US" sz="2400" b="1" dirty="0" smtClean="0">
              <a:effectLst>
                <a:outerShdw blurRad="38100" dist="38100" dir="2700000" algn="tl">
                  <a:srgbClr val="000000">
                    <a:alpha val="43137"/>
                  </a:srgbClr>
                </a:outerShdw>
              </a:effectLst>
            </a:endParaRPr>
          </a:p>
          <a:p>
            <a:pPr algn="ctr"/>
            <a:r>
              <a:rPr lang="hi-IN" sz="2000" b="1" dirty="0" smtClean="0">
                <a:effectLst>
                  <a:outerShdw blurRad="38100" dist="38100" dir="2700000" algn="tl">
                    <a:srgbClr val="000000">
                      <a:alpha val="43137"/>
                    </a:srgbClr>
                  </a:outerShdw>
                </a:effectLst>
              </a:rPr>
              <a:t> </a:t>
            </a:r>
            <a:r>
              <a:rPr lang="hi-IN" sz="2000" b="1" dirty="0">
                <a:effectLst>
                  <a:outerShdw blurRad="38100" dist="38100" dir="2700000" algn="tl">
                    <a:srgbClr val="000000">
                      <a:alpha val="43137"/>
                    </a:srgbClr>
                  </a:outerShdw>
                </a:effectLst>
              </a:rPr>
              <a:t>( </a:t>
            </a:r>
            <a:r>
              <a:rPr lang="en-US" sz="2000" b="1" dirty="0">
                <a:effectLst>
                  <a:outerShdw blurRad="38100" dist="38100" dir="2700000" algn="tl">
                    <a:srgbClr val="000000">
                      <a:alpha val="43137"/>
                    </a:srgbClr>
                  </a:outerShdw>
                </a:effectLst>
              </a:rPr>
              <a:t>Redox Reactions)</a:t>
            </a:r>
          </a:p>
        </p:txBody>
      </p:sp>
    </p:spTree>
    <p:extLst>
      <p:ext uri="{BB962C8B-B14F-4D97-AF65-F5344CB8AC3E}">
        <p14:creationId xmlns:p14="http://schemas.microsoft.com/office/powerpoint/2010/main" val="15101410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EX-9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6230983"/>
            <a:ext cx="12192000" cy="509451"/>
          </a:xfrm>
          <a:prstGeom prst="rect">
            <a:avLst/>
          </a:prstGeom>
          <a:solidFill>
            <a:schemeClr val="bg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By.  </a:t>
            </a:r>
            <a:r>
              <a:rPr lang="en-US" dirty="0" err="1" smtClean="0"/>
              <a:t>Reema</a:t>
            </a:r>
            <a:r>
              <a:rPr lang="en-US" dirty="0" smtClean="0"/>
              <a:t> </a:t>
            </a:r>
            <a:r>
              <a:rPr lang="en-US" dirty="0"/>
              <a:t>S</a:t>
            </a:r>
            <a:r>
              <a:rPr lang="en-US" dirty="0" smtClean="0"/>
              <a:t>ahu</a:t>
            </a:r>
            <a:endParaRPr lang="en-US" dirty="0"/>
          </a:p>
        </p:txBody>
      </p:sp>
    </p:spTree>
    <p:extLst>
      <p:ext uri="{BB962C8B-B14F-4D97-AF65-F5344CB8AC3E}">
        <p14:creationId xmlns:p14="http://schemas.microsoft.com/office/powerpoint/2010/main" val="558247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81048" y="1410789"/>
            <a:ext cx="8791303" cy="3970318"/>
          </a:xfrm>
          <a:prstGeom prst="rect">
            <a:avLst/>
          </a:prstGeom>
          <a:noFill/>
        </p:spPr>
        <p:txBody>
          <a:bodyPr wrap="square" rtlCol="0">
            <a:spAutoFit/>
          </a:bodyPr>
          <a:lstStyle/>
          <a:p>
            <a:pPr marL="342900" indent="-342900">
              <a:lnSpc>
                <a:spcPct val="200000"/>
              </a:lnSpc>
              <a:buFont typeface="+mj-lt"/>
              <a:buAutoNum type="arabicPeriod"/>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द्रव अमोनिया सुगमता से उपलब्ध है तथा इसके गुण जल से काफी मिलते जुलते हैं</a:t>
            </a: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अमोनिया एक अत्यधिक उपयोगी विलायक है, एवं अभिक्रियाओ का माध्यम </a:t>
            </a:r>
            <a:r>
              <a:rPr lang="hi-IN" b="1" i="1" dirty="0" smtClean="0">
                <a:effectLst>
                  <a:outerShdw blurRad="38100" dist="38100" dir="2700000" algn="tl">
                    <a:srgbClr val="000000">
                      <a:alpha val="43137"/>
                    </a:srgbClr>
                  </a:outerShdw>
                </a:effectLst>
              </a:rPr>
              <a:t>है।</a:t>
            </a:r>
            <a:endParaRPr lang="en-US" b="1" i="1" dirty="0" smtClean="0">
              <a:effectLst>
                <a:outerShdw blurRad="38100" dist="38100" dir="2700000" algn="tl">
                  <a:srgbClr val="000000">
                    <a:alpha val="43137"/>
                  </a:srgbClr>
                </a:outerShdw>
              </a:effectLst>
            </a:endParaRPr>
          </a:p>
          <a:p>
            <a:pPr marL="342900" indent="-342900">
              <a:lnSpc>
                <a:spcPct val="200000"/>
              </a:lnSpc>
              <a:buFont typeface="+mj-lt"/>
              <a:buAutoNum type="arabicPeriod"/>
            </a:pPr>
            <a:r>
              <a:rPr lang="hi-IN" b="1" i="1" dirty="0" smtClean="0">
                <a:effectLst>
                  <a:outerShdw blurRad="38100" dist="38100" dir="2700000" algn="tl">
                    <a:srgbClr val="000000">
                      <a:alpha val="43137"/>
                    </a:srgbClr>
                  </a:outerShdw>
                </a:effectLst>
              </a:rPr>
              <a:t>  द्रव अमोनिया का कवथनाक- 33.4°</a:t>
            </a:r>
            <a:r>
              <a:rPr lang="en-US" b="1" i="1" dirty="0" smtClean="0">
                <a:effectLst>
                  <a:outerShdw blurRad="38100" dist="38100" dir="2700000" algn="tl">
                    <a:srgbClr val="000000">
                      <a:alpha val="43137"/>
                    </a:srgbClr>
                  </a:outerShdw>
                </a:effectLst>
              </a:rPr>
              <a:t>C </a:t>
            </a:r>
            <a:r>
              <a:rPr lang="hi-IN" b="1" i="1" dirty="0" smtClean="0">
                <a:effectLst>
                  <a:outerShdw blurRad="38100" dist="38100" dir="2700000" algn="tl">
                    <a:srgbClr val="000000">
                      <a:alpha val="43137"/>
                    </a:srgbClr>
                  </a:outerShdw>
                </a:effectLst>
              </a:rPr>
              <a:t>एवं हिमांक - 77.7° </a:t>
            </a:r>
            <a:r>
              <a:rPr lang="en-US" b="1" i="1" dirty="0" smtClean="0">
                <a:effectLst>
                  <a:outerShdw blurRad="38100" dist="38100" dir="2700000" algn="tl">
                    <a:srgbClr val="000000">
                      <a:alpha val="43137"/>
                    </a:srgbClr>
                  </a:outerShdw>
                </a:effectLst>
              </a:rPr>
              <a:t>C </a:t>
            </a:r>
            <a:r>
              <a:rPr lang="hi-IN" b="1" i="1" dirty="0" smtClean="0">
                <a:effectLst>
                  <a:outerShdw blurRad="38100" dist="38100" dir="2700000" algn="tl">
                    <a:srgbClr val="000000">
                      <a:alpha val="43137"/>
                    </a:srgbClr>
                  </a:outerShdw>
                </a:effectLst>
              </a:rPr>
              <a:t>होता है, जिसके कारण अमोनिया</a:t>
            </a:r>
            <a:r>
              <a:rPr lang="en-US" b="1" i="1" dirty="0" smtClean="0">
                <a:effectLst>
                  <a:outerShdw blurRad="38100" dist="38100" dir="2700000" algn="tl">
                    <a:srgbClr val="000000">
                      <a:alpha val="43137"/>
                    </a:srgbClr>
                  </a:outerShdw>
                </a:effectLst>
              </a:rPr>
              <a:t> </a:t>
            </a:r>
            <a:r>
              <a:rPr lang="hi-IN" b="1" i="1" dirty="0" smtClean="0">
                <a:effectLst>
                  <a:outerShdw blurRad="38100" dist="38100" dir="2700000" algn="tl">
                    <a:srgbClr val="000000">
                      <a:alpha val="43137"/>
                    </a:srgbClr>
                  </a:outerShdw>
                </a:effectLst>
              </a:rPr>
              <a:t>पर्याप्त तापक्रम परास तक द्रव अवस्था में पाया जाता है।</a:t>
            </a:r>
            <a:endParaRPr lang="en-US" b="1" i="1" dirty="0" smtClean="0">
              <a:effectLst>
                <a:outerShdw blurRad="38100" dist="38100" dir="2700000" algn="tl">
                  <a:srgbClr val="000000">
                    <a:alpha val="43137"/>
                  </a:srgbClr>
                </a:outerShdw>
              </a:effectLst>
            </a:endParaRPr>
          </a:p>
          <a:p>
            <a:pPr marL="342900" indent="-342900">
              <a:lnSpc>
                <a:spcPct val="200000"/>
              </a:lnSpc>
              <a:buFont typeface="+mj-lt"/>
              <a:buAutoNum type="arabicPeriod"/>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इसका डाइ-इलोक्ट्रक स्थिराक (~22) पानी की तुलना मे (= 78.5) काफी कम होता है, जिससे यह जल की अपेक्षा दुर्बल विद्युत् अपघनीविलायक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400050" indent="-400050">
              <a:lnSpc>
                <a:spcPct val="200000"/>
              </a:lnSpc>
              <a:buFont typeface="+mj-lt"/>
              <a:buAutoNum type="arabicPeriod"/>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इसकी श्यानता कम होने के कारण इसमे आयनिक गतिशीलता अधिक होती है।</a:t>
            </a:r>
            <a:endParaRPr lang="en-US" b="1" i="1" dirty="0">
              <a:effectLst>
                <a:outerShdw blurRad="38100" dist="38100" dir="2700000" algn="tl">
                  <a:srgbClr val="000000">
                    <a:alpha val="43137"/>
                  </a:srgbClr>
                </a:outerShdw>
              </a:effectLst>
            </a:endParaRPr>
          </a:p>
        </p:txBody>
      </p:sp>
      <p:sp>
        <p:nvSpPr>
          <p:cNvPr id="7" name="Rectangle 6"/>
          <p:cNvSpPr/>
          <p:nvPr/>
        </p:nvSpPr>
        <p:spPr>
          <a:xfrm>
            <a:off x="2690947" y="515983"/>
            <a:ext cx="6257109" cy="718457"/>
          </a:xfrm>
          <a:prstGeom prst="rect">
            <a:avLst/>
          </a:prstGeom>
          <a:gradFill flip="none" rotWithShape="1">
            <a:gsLst>
              <a:gs pos="0">
                <a:schemeClr val="dk1">
                  <a:tint val="94000"/>
                  <a:satMod val="100000"/>
                  <a:lumMod val="108000"/>
                </a:schemeClr>
              </a:gs>
              <a:gs pos="50000">
                <a:schemeClr val="dk1">
                  <a:tint val="98000"/>
                  <a:shade val="100000"/>
                  <a:satMod val="100000"/>
                  <a:lumMod val="100000"/>
                </a:schemeClr>
              </a:gs>
              <a:gs pos="100000">
                <a:schemeClr val="dk1">
                  <a:shade val="72000"/>
                  <a:satMod val="120000"/>
                  <a:lumMod val="100000"/>
                </a:schemeClr>
              </a:gs>
            </a:gsLst>
            <a:path path="circle">
              <a:fillToRect l="50000" t="50000" r="50000" b="50000"/>
            </a:path>
            <a:tileRect/>
          </a:gra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r>
              <a:rPr lang="hi-IN" sz="2400" b="1" dirty="0"/>
              <a:t>द्रव </a:t>
            </a:r>
            <a:r>
              <a:rPr lang="hi-IN" sz="2400" b="1" dirty="0">
                <a:solidFill>
                  <a:schemeClr val="tx1"/>
                </a:solidFill>
              </a:rPr>
              <a:t>अमोनिया-विलायक के रूप मे</a:t>
            </a:r>
            <a:endParaRPr lang="en-US" sz="2400" b="1" dirty="0">
              <a:solidFill>
                <a:schemeClr val="tx1"/>
              </a:solidFill>
            </a:endParaRPr>
          </a:p>
          <a:p>
            <a:pPr algn="ctr"/>
            <a:r>
              <a:rPr lang="hi-IN" b="1" dirty="0">
                <a:solidFill>
                  <a:schemeClr val="tx1"/>
                </a:solidFill>
              </a:rPr>
              <a:t> (</a:t>
            </a:r>
            <a:r>
              <a:rPr lang="en-US" b="1" dirty="0">
                <a:solidFill>
                  <a:schemeClr val="tx1"/>
                </a:solidFill>
              </a:rPr>
              <a:t>Liquid Ammonia - as solvent)</a:t>
            </a:r>
          </a:p>
        </p:txBody>
      </p:sp>
    </p:spTree>
    <p:extLst>
      <p:ext uri="{BB962C8B-B14F-4D97-AF65-F5344CB8AC3E}">
        <p14:creationId xmlns:p14="http://schemas.microsoft.com/office/powerpoint/2010/main" val="23408689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6731" y="2037806"/>
            <a:ext cx="8934994" cy="3600986"/>
          </a:xfrm>
          <a:prstGeom prst="rect">
            <a:avLst/>
          </a:prstGeom>
          <a:noFill/>
        </p:spPr>
        <p:txBody>
          <a:bodyPr wrap="square" rtlCol="0">
            <a:spAutoFit/>
          </a:bodyPr>
          <a:lstStyle/>
          <a:p>
            <a:pPr marL="400050" indent="-400050">
              <a:lnSpc>
                <a:spcPct val="200000"/>
              </a:lnSpc>
              <a:buAutoNum type="romanLcParenR"/>
            </a:pPr>
            <a:r>
              <a:rPr lang="hi-IN" sz="2000" b="1" i="1" u="sng" dirty="0" smtClean="0">
                <a:effectLst>
                  <a:outerShdw blurRad="38100" dist="38100" dir="2700000" algn="tl">
                    <a:srgbClr val="000000">
                      <a:alpha val="43137"/>
                    </a:srgbClr>
                  </a:outerShdw>
                </a:effectLst>
              </a:rPr>
              <a:t>धातुएँ </a:t>
            </a:r>
            <a:r>
              <a:rPr lang="hi-IN" sz="2000" b="1" i="1" u="sng" dirty="0">
                <a:effectLst>
                  <a:outerShdw blurRad="38100" dist="38100" dir="2700000" algn="tl">
                    <a:srgbClr val="000000">
                      <a:alpha val="43137"/>
                    </a:srgbClr>
                  </a:outerShdw>
                </a:effectLst>
              </a:rPr>
              <a:t>(</a:t>
            </a:r>
            <a:r>
              <a:rPr lang="en-US" sz="2000" b="1" i="1" u="sng" dirty="0">
                <a:effectLst>
                  <a:outerShdw blurRad="38100" dist="38100" dir="2700000" algn="tl">
                    <a:srgbClr val="000000">
                      <a:alpha val="43137"/>
                    </a:srgbClr>
                  </a:outerShdw>
                </a:effectLst>
              </a:rPr>
              <a:t>Metals</a:t>
            </a:r>
            <a:r>
              <a:rPr lang="en-US" b="1" i="1" u="sng" dirty="0">
                <a:effectLst>
                  <a:outerShdw blurRad="38100" dist="38100" dir="2700000" algn="tl">
                    <a:srgbClr val="000000">
                      <a:alpha val="43137"/>
                    </a:srgbClr>
                  </a:outerShdw>
                </a:effectLst>
              </a:rPr>
              <a:t>) </a:t>
            </a:r>
            <a:r>
              <a:rPr lang="en-US" b="1" i="1" dirty="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क्षार एवं क्षारीय-मृदा धातुएँ द्रव अमोनिया में बिना किसी अभिक्रिया के सुगमता से विलेय हो जाते हैं। इनका तनु विलयन गहरे नीले रंग का तथा सान्द्र विलयन काँसे के रंग (</a:t>
            </a:r>
            <a:r>
              <a:rPr lang="en-US" b="1" i="1" dirty="0">
                <a:effectLst>
                  <a:outerShdw blurRad="38100" dist="38100" dir="2700000" algn="tl">
                    <a:srgbClr val="000000">
                      <a:alpha val="43137"/>
                    </a:srgbClr>
                  </a:outerShdw>
                </a:effectLst>
              </a:rPr>
              <a:t>Bronze </a:t>
            </a:r>
            <a:r>
              <a:rPr lang="en-US" b="1" i="1" dirty="0" err="1">
                <a:effectLst>
                  <a:outerShdw blurRad="38100" dist="38100" dir="2700000" algn="tl">
                    <a:srgbClr val="000000">
                      <a:alpha val="43137"/>
                    </a:srgbClr>
                  </a:outerShdw>
                </a:effectLst>
              </a:rPr>
              <a:t>colour</a:t>
            </a:r>
            <a:r>
              <a:rPr lang="en-US" b="1" i="1" dirty="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का होता है। धातुओं के परमाणु भार में वृद्धि के साथ द्रव अमोनिया में विलेयता बढ़ती है, किन्तु प्राप्त विलयन के स्थायित्व में कमी आती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400050" indent="-400050">
              <a:lnSpc>
                <a:spcPct val="200000"/>
              </a:lnSpc>
              <a:buAutoNum type="romanLcParenR"/>
            </a:pPr>
            <a:r>
              <a:rPr lang="hi-IN" sz="2000" b="1" i="1" u="sng" dirty="0" smtClean="0">
                <a:effectLst>
                  <a:outerShdw blurRad="38100" dist="38100" dir="2700000" algn="tl">
                    <a:srgbClr val="000000">
                      <a:alpha val="43137"/>
                    </a:srgbClr>
                  </a:outerShdw>
                </a:effectLst>
              </a:rPr>
              <a:t>अधातुएँ </a:t>
            </a:r>
            <a:r>
              <a:rPr lang="hi-IN" sz="2000" b="1" i="1" u="sng" dirty="0">
                <a:effectLst>
                  <a:outerShdw blurRad="38100" dist="38100" dir="2700000" algn="tl">
                    <a:srgbClr val="000000">
                      <a:alpha val="43137"/>
                    </a:srgbClr>
                  </a:outerShdw>
                </a:effectLst>
              </a:rPr>
              <a:t>(</a:t>
            </a:r>
            <a:r>
              <a:rPr lang="en-US" sz="2000" b="1" i="1" u="sng" dirty="0">
                <a:effectLst>
                  <a:outerShdw blurRad="38100" dist="38100" dir="2700000" algn="tl">
                    <a:srgbClr val="000000">
                      <a:alpha val="43137"/>
                    </a:srgbClr>
                  </a:outerShdw>
                </a:effectLst>
              </a:rPr>
              <a:t>Non-metals) </a:t>
            </a:r>
            <a:r>
              <a:rPr lang="en-US" b="1" i="1" dirty="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द्रव अमोनिया में अधातुओं जैसे- फॉस्फोरस, आयोडीन, सल्फर इत्यादि रासायनिक अभिक्रिया करते हुए विलेय होते हैं।</a:t>
            </a:r>
            <a:endParaRPr lang="en-US" b="1" i="1" dirty="0">
              <a:effectLst>
                <a:outerShdw blurRad="38100" dist="38100" dir="2700000" algn="tl">
                  <a:srgbClr val="000000">
                    <a:alpha val="43137"/>
                  </a:srgbClr>
                </a:outerShdw>
              </a:effectLst>
            </a:endParaRPr>
          </a:p>
        </p:txBody>
      </p:sp>
      <p:sp>
        <p:nvSpPr>
          <p:cNvPr id="3" name="Rectangle 2"/>
          <p:cNvSpPr/>
          <p:nvPr/>
        </p:nvSpPr>
        <p:spPr>
          <a:xfrm>
            <a:off x="3056709" y="927464"/>
            <a:ext cx="5564777" cy="731520"/>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50000" t="50000" r="50000" b="50000"/>
            </a:path>
            <a:tileRect/>
          </a:gra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i-IN" sz="2800" b="1" dirty="0">
                <a:effectLst>
                  <a:outerShdw blurRad="38100" dist="38100" dir="2700000" algn="tl">
                    <a:srgbClr val="000000">
                      <a:alpha val="43137"/>
                    </a:srgbClr>
                  </a:outerShdw>
                </a:effectLst>
              </a:rPr>
              <a:t>द्रव अमोनिया में </a:t>
            </a:r>
            <a:r>
              <a:rPr lang="hi-IN" sz="2800" b="1" dirty="0" smtClean="0">
                <a:effectLst>
                  <a:outerShdw blurRad="38100" dist="38100" dir="2700000" algn="tl">
                    <a:srgbClr val="000000">
                      <a:alpha val="43137"/>
                    </a:srgbClr>
                  </a:outerShdw>
                </a:effectLst>
              </a:rPr>
              <a:t>विलेयता</a:t>
            </a:r>
            <a:endParaRPr lang="en-US" sz="2800" b="1" dirty="0" smtClean="0">
              <a:effectLst>
                <a:outerShdw blurRad="38100" dist="38100" dir="2700000" algn="tl">
                  <a:srgbClr val="000000">
                    <a:alpha val="43137"/>
                  </a:srgbClr>
                </a:outerShdw>
              </a:effectLst>
            </a:endParaRPr>
          </a:p>
          <a:p>
            <a:pPr algn="ctr"/>
            <a:r>
              <a:rPr lang="hi-IN" b="1" dirty="0" smtClean="0">
                <a:effectLst>
                  <a:outerShdw blurRad="38100" dist="38100" dir="2700000" algn="tl">
                    <a:srgbClr val="000000">
                      <a:alpha val="43137"/>
                    </a:srgbClr>
                  </a:outerShdw>
                </a:effectLst>
              </a:rPr>
              <a:t> </a:t>
            </a:r>
            <a:r>
              <a:rPr lang="hi-IN"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Solubility in Liquid Ammonia)</a:t>
            </a:r>
          </a:p>
        </p:txBody>
      </p:sp>
    </p:spTree>
    <p:extLst>
      <p:ext uri="{BB962C8B-B14F-4D97-AF65-F5344CB8AC3E}">
        <p14:creationId xmlns:p14="http://schemas.microsoft.com/office/powerpoint/2010/main" val="3449495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9428" y="849085"/>
            <a:ext cx="8817429" cy="5201424"/>
          </a:xfrm>
          <a:prstGeom prst="rect">
            <a:avLst/>
          </a:prstGeom>
          <a:noFill/>
        </p:spPr>
        <p:txBody>
          <a:bodyPr wrap="square" rtlCol="0">
            <a:spAutoFit/>
          </a:bodyPr>
          <a:lstStyle/>
          <a:p>
            <a:pPr>
              <a:lnSpc>
                <a:spcPct val="200000"/>
              </a:lnSpc>
            </a:pPr>
            <a:r>
              <a:rPr lang="en-US" b="1" i="1" dirty="0">
                <a:effectLst>
                  <a:outerShdw blurRad="38100" dist="38100" dir="2700000" algn="tl">
                    <a:srgbClr val="000000">
                      <a:alpha val="43137"/>
                    </a:srgbClr>
                  </a:outerShdw>
                </a:effectLst>
              </a:rPr>
              <a:t>(iii</a:t>
            </a:r>
            <a:r>
              <a:rPr lang="en-US" sz="2000" b="1" i="1" dirty="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rPr>
              <a:t>  </a:t>
            </a:r>
            <a:r>
              <a:rPr lang="hi-IN" sz="2000" b="1" i="1" u="sng" dirty="0" smtClean="0">
                <a:effectLst>
                  <a:outerShdw blurRad="38100" dist="38100" dir="2700000" algn="tl">
                    <a:srgbClr val="000000">
                      <a:alpha val="43137"/>
                    </a:srgbClr>
                  </a:outerShdw>
                </a:effectLst>
              </a:rPr>
              <a:t>अकार्बनिक </a:t>
            </a:r>
            <a:r>
              <a:rPr lang="hi-IN" sz="2000" b="1" i="1" u="sng" dirty="0">
                <a:effectLst>
                  <a:outerShdw blurRad="38100" dist="38100" dir="2700000" algn="tl">
                    <a:srgbClr val="000000">
                      <a:alpha val="43137"/>
                    </a:srgbClr>
                  </a:outerShdw>
                </a:effectLst>
              </a:rPr>
              <a:t>लवण (</a:t>
            </a:r>
            <a:r>
              <a:rPr lang="en-US" sz="2000" b="1" i="1" u="sng" dirty="0">
                <a:effectLst>
                  <a:outerShdw blurRad="38100" dist="38100" dir="2700000" algn="tl">
                    <a:srgbClr val="000000">
                      <a:alpha val="43137"/>
                    </a:srgbClr>
                  </a:outerShdw>
                </a:effectLst>
              </a:rPr>
              <a:t>Inorganic salts) </a:t>
            </a:r>
            <a:r>
              <a:rPr lang="en-US" b="1" i="1" dirty="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आयनिक यौगिकों के लिए द्रव अमोनिया एक दुर्बल विलायक है, क्योंकि इसका डाइ-इलेक्ट्रिक स्थिरांक का मान जल की तुलना में काफी कम होता है। ऐसे लवण जिनमें आसानी से ध्रुवित होने वाले ऋणायन होते हैं, द्रव अमोनिया में सुगमता से विलेय होते हैं। इस प्रकार आयोडाइड, थायोसायनाइड, परक्लोरेट, नाइट्राइट, नाइट्रेट, सायनाइड ऋणायनों से युक्त लवण द्रव अमोनिया में विलेय हो जाते हैं। अधिकांश अमोनियम लवण भी विलेय हो जाते हैं। </a:t>
            </a:r>
            <a:endParaRPr lang="en-US" b="1" i="1" dirty="0" smtClean="0">
              <a:effectLst>
                <a:outerShdw blurRad="38100" dist="38100" dir="2700000" algn="tl">
                  <a:srgbClr val="000000">
                    <a:alpha val="43137"/>
                  </a:srgbClr>
                </a:outerShdw>
              </a:effectLst>
            </a:endParaRPr>
          </a:p>
          <a:p>
            <a:pPr>
              <a:lnSpc>
                <a:spcPct val="200000"/>
              </a:lnSpc>
            </a:pPr>
            <a:r>
              <a:rPr lang="hi-IN" b="1" i="1" dirty="0" smtClean="0">
                <a:effectLst>
                  <a:outerShdw blurRad="38100" dist="38100" dir="2700000" algn="tl">
                    <a:srgbClr val="000000">
                      <a:alpha val="43137"/>
                    </a:srgbClr>
                  </a:outerShdw>
                </a:effectLst>
              </a:rPr>
              <a:t>(</a:t>
            </a:r>
            <a:r>
              <a:rPr lang="en-US" b="1" i="1" dirty="0">
                <a:effectLst>
                  <a:outerShdw blurRad="38100" dist="38100" dir="2700000" algn="tl">
                    <a:srgbClr val="000000">
                      <a:alpha val="43137"/>
                    </a:srgbClr>
                  </a:outerShdw>
                </a:effectLst>
              </a:rPr>
              <a:t>iv</a:t>
            </a:r>
            <a:r>
              <a:rPr lang="en-US" b="1" i="1" dirty="0" smtClean="0">
                <a:effectLst>
                  <a:outerShdw blurRad="38100" dist="38100" dir="2700000" algn="tl">
                    <a:srgbClr val="000000">
                      <a:alpha val="43137"/>
                    </a:srgbClr>
                  </a:outerShdw>
                </a:effectLst>
              </a:rPr>
              <a:t>)   </a:t>
            </a:r>
            <a:r>
              <a:rPr lang="hi-IN" sz="2000" b="1" i="1" u="sng" dirty="0" smtClean="0">
                <a:effectLst>
                  <a:outerShdw blurRad="38100" dist="38100" dir="2700000" algn="tl">
                    <a:srgbClr val="000000">
                      <a:alpha val="43137"/>
                    </a:srgbClr>
                  </a:outerShdw>
                </a:effectLst>
              </a:rPr>
              <a:t>कार्बनिक </a:t>
            </a:r>
            <a:r>
              <a:rPr lang="hi-IN" sz="2000" b="1" i="1" u="sng" dirty="0">
                <a:effectLst>
                  <a:outerShdw blurRad="38100" dist="38100" dir="2700000" algn="tl">
                    <a:srgbClr val="000000">
                      <a:alpha val="43137"/>
                    </a:srgbClr>
                  </a:outerShdw>
                </a:effectLst>
              </a:rPr>
              <a:t>यौगिक</a:t>
            </a:r>
            <a:r>
              <a:rPr lang="hi-IN" sz="2000" b="1" i="1" dirty="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 अधिकांश कार्बनिक यौगिक जैसे-ऐल्कोहॉल, हैलोजन यौगिक, कीटोन, एस्टर एवं फीनॉल द्रव अमोनिया में विलेय हो जाते हैं। नाइट्रोजन युक्त कार्बनिक यौगिकों की विलेयता अधिक पायी जाती है।</a:t>
            </a:r>
            <a:endParaRPr 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7970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1" y="1854924"/>
            <a:ext cx="8974182" cy="4247317"/>
          </a:xfrm>
          <a:prstGeom prst="rect">
            <a:avLst/>
          </a:prstGeom>
          <a:noFill/>
        </p:spPr>
        <p:txBody>
          <a:bodyPr wrap="square" rtlCol="0">
            <a:spAutoFit/>
          </a:bodyPr>
          <a:lstStyle/>
          <a:p>
            <a:pPr marL="342900" indent="-342900">
              <a:lnSpc>
                <a:spcPct val="150000"/>
              </a:lnSpc>
              <a:buAutoNum type="arabicParenBoth"/>
            </a:pPr>
            <a:r>
              <a:rPr lang="hi-IN" b="1" i="1" dirty="0" smtClean="0">
                <a:effectLst>
                  <a:outerShdw blurRad="38100" dist="38100" dir="2700000" algn="tl">
                    <a:srgbClr val="000000">
                      <a:alpha val="43137"/>
                    </a:srgbClr>
                  </a:outerShdw>
                </a:effectLst>
              </a:rPr>
              <a:t>सभी </a:t>
            </a:r>
            <a:r>
              <a:rPr lang="hi-IN" b="1" i="1" dirty="0">
                <a:effectLst>
                  <a:outerShdw blurRad="38100" dist="38100" dir="2700000" algn="tl">
                    <a:srgbClr val="000000">
                      <a:alpha val="43137"/>
                    </a:srgbClr>
                  </a:outerShdw>
                </a:effectLst>
              </a:rPr>
              <a:t>क्षार-धातुएँ, द्रव अमोनिया में आसानी से विलेय हो जाती हैं। इस प्रक्रिया में क्षार-धातु एवं द्रव अमोनिया के मध्य कोई रासायनिक अभिक्रिया नहीं होती। इस क्षार-धातु अमोनिया विलयन का वाष्पन करके क्षार-धातुओं को पुनः प्राप्त किया जा सकता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342900" indent="-342900">
              <a:lnSpc>
                <a:spcPct val="150000"/>
              </a:lnSpc>
              <a:buAutoNum type="arabicParenBoth"/>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जब कभी भी हाइड्रोजन से प्रबल अपचायक (</a:t>
            </a:r>
            <a:r>
              <a:rPr lang="en-US" b="1" i="1" dirty="0">
                <a:effectLst>
                  <a:outerShdw blurRad="38100" dist="38100" dir="2700000" algn="tl">
                    <a:srgbClr val="000000">
                      <a:alpha val="43137"/>
                    </a:srgbClr>
                  </a:outerShdw>
                </a:effectLst>
              </a:rPr>
              <a:t>Reducing agent) </a:t>
            </a:r>
            <a:r>
              <a:rPr lang="hi-IN" b="1" i="1" dirty="0">
                <a:effectLst>
                  <a:outerShdw blurRad="38100" dist="38100" dir="2700000" algn="tl">
                    <a:srgbClr val="000000">
                      <a:alpha val="43137"/>
                    </a:srgbClr>
                  </a:outerShdw>
                </a:effectLst>
              </a:rPr>
              <a:t>का उपयोग जलीय माध्यम में किया जाता है, तब वह जल से क्रिया करके हाइड्रोजन उत्पन्न करता है। अतः उसका उपयोग जलीय माध्यम में नहीं किया जा सकता। ऐसी स्थिति में द्रव अमोनिया में विलेय पदार्थ का अपचयन क्षार-धातु-अमोनिया विलयन से किया जा सकता है, क्योंकि क्षार-धातु-अमोनिया विलयन में गतिशील अमोनियेटेड इलेक्ट्रॉन होता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342900" indent="-342900">
              <a:lnSpc>
                <a:spcPct val="150000"/>
              </a:lnSpc>
              <a:buAutoNum type="arabicParenBoth"/>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द्रव अमोनिया में जल की अपेक्षा विलायक संकरण (</a:t>
            </a:r>
            <a:r>
              <a:rPr lang="en-US" b="1" i="1" dirty="0">
                <a:effectLst>
                  <a:outerShdw blurRad="38100" dist="38100" dir="2700000" algn="tl">
                    <a:srgbClr val="000000">
                      <a:alpha val="43137"/>
                    </a:srgbClr>
                  </a:outerShdw>
                </a:effectLst>
              </a:rPr>
              <a:t>Solvation) </a:t>
            </a:r>
            <a:r>
              <a:rPr lang="hi-IN" b="1" i="1" dirty="0">
                <a:effectLst>
                  <a:outerShdw blurRad="38100" dist="38100" dir="2700000" algn="tl">
                    <a:srgbClr val="000000">
                      <a:alpha val="43137"/>
                    </a:srgbClr>
                  </a:outerShdw>
                </a:effectLst>
              </a:rPr>
              <a:t>अभिक्रिया की प्रवृत्ति कम होती है।</a:t>
            </a:r>
            <a:endParaRPr lang="en-US" b="1" i="1" dirty="0">
              <a:effectLst>
                <a:outerShdw blurRad="38100" dist="38100" dir="2700000" algn="tl">
                  <a:srgbClr val="000000">
                    <a:alpha val="43137"/>
                  </a:srgbClr>
                </a:outerShdw>
              </a:effectLst>
            </a:endParaRPr>
          </a:p>
        </p:txBody>
      </p:sp>
      <p:sp>
        <p:nvSpPr>
          <p:cNvPr id="3" name="Rectangle 2"/>
          <p:cNvSpPr/>
          <p:nvPr/>
        </p:nvSpPr>
        <p:spPr>
          <a:xfrm>
            <a:off x="3122024" y="653142"/>
            <a:ext cx="5682342" cy="836023"/>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effectLst>
                  <a:outerShdw blurRad="38100" dist="38100" dir="2700000" algn="tl">
                    <a:srgbClr val="000000">
                      <a:alpha val="43137"/>
                    </a:srgbClr>
                  </a:outerShdw>
                </a:effectLst>
              </a:rPr>
              <a:t>द्रव अमोनिया का विलायक के रूप में उपयोग से लाभ </a:t>
            </a:r>
            <a:endParaRPr lang="en-US" sz="2000" b="1" dirty="0" smtClean="0">
              <a:effectLst>
                <a:outerShdw blurRad="38100" dist="38100" dir="2700000" algn="tl">
                  <a:srgbClr val="000000">
                    <a:alpha val="43137"/>
                  </a:srgbClr>
                </a:outerShdw>
              </a:effectLst>
            </a:endParaRPr>
          </a:p>
          <a:p>
            <a:pPr algn="ctr"/>
            <a:r>
              <a:rPr lang="hi-IN" b="1" dirty="0" smtClean="0">
                <a:effectLst>
                  <a:outerShdw blurRad="38100" dist="38100" dir="2700000" algn="tl">
                    <a:srgbClr val="000000">
                      <a:alpha val="43137"/>
                    </a:srgbClr>
                  </a:outerShdw>
                </a:effectLst>
              </a:rPr>
              <a:t> </a:t>
            </a:r>
            <a:r>
              <a:rPr lang="hi-IN" b="1"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Profit of using Liquid Ammonia as Solvent)</a:t>
            </a:r>
          </a:p>
        </p:txBody>
      </p:sp>
    </p:spTree>
    <p:extLst>
      <p:ext uri="{BB962C8B-B14F-4D97-AF65-F5344CB8AC3E}">
        <p14:creationId xmlns:p14="http://schemas.microsoft.com/office/powerpoint/2010/main" val="37898177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45918" y="2351314"/>
            <a:ext cx="8756469" cy="2585323"/>
          </a:xfrm>
          <a:prstGeom prst="rect">
            <a:avLst/>
          </a:prstGeom>
          <a:noFill/>
        </p:spPr>
        <p:txBody>
          <a:bodyPr wrap="square" rtlCol="0">
            <a:spAutoFit/>
          </a:bodyPr>
          <a:lstStyle/>
          <a:p>
            <a:pPr marL="342900" indent="-342900">
              <a:lnSpc>
                <a:spcPct val="150000"/>
              </a:lnSpc>
              <a:buAutoNum type="arabicParenBoth"/>
            </a:pPr>
            <a:r>
              <a:rPr lang="hi-IN" b="1" i="1" dirty="0" smtClean="0">
                <a:effectLst>
                  <a:outerShdw blurRad="38100" dist="38100" dir="2700000" algn="tl">
                    <a:srgbClr val="000000">
                      <a:alpha val="43137"/>
                    </a:srgbClr>
                  </a:outerShdw>
                </a:effectLst>
              </a:rPr>
              <a:t>द्रव </a:t>
            </a:r>
            <a:r>
              <a:rPr lang="hi-IN" b="1" i="1" dirty="0">
                <a:effectLst>
                  <a:outerShdw blurRad="38100" dist="38100" dir="2700000" algn="tl">
                    <a:srgbClr val="000000">
                      <a:alpha val="43137"/>
                    </a:srgbClr>
                  </a:outerShdw>
                </a:effectLst>
              </a:rPr>
              <a:t>अमोनिया का क्वथनांक 33.5°</a:t>
            </a:r>
            <a:r>
              <a:rPr lang="en-US" b="1" i="1" dirty="0">
                <a:effectLst>
                  <a:outerShdw blurRad="38100" dist="38100" dir="2700000" algn="tl">
                    <a:srgbClr val="000000">
                      <a:alpha val="43137"/>
                    </a:srgbClr>
                  </a:outerShdw>
                </a:effectLst>
              </a:rPr>
              <a:t>C </a:t>
            </a:r>
            <a:r>
              <a:rPr lang="hi-IN" b="1" i="1" dirty="0">
                <a:effectLst>
                  <a:outerShdw blurRad="38100" dist="38100" dir="2700000" algn="tl">
                    <a:srgbClr val="000000">
                      <a:alpha val="43137"/>
                    </a:srgbClr>
                  </a:outerShdw>
                </a:effectLst>
              </a:rPr>
              <a:t>है। अतः जिसके कारण निम्न ताप के साथ-साथ उच्च दाब भी आवश्यक होता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342900" indent="-342900">
              <a:lnSpc>
                <a:spcPct val="150000"/>
              </a:lnSpc>
              <a:buAutoNum type="arabicParenBoth"/>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द्रव अमोनिया को विलायक और अभिक्रिया माध्यम के रूप में उपयोग करने के लिए जटिल उपकरण एवं विशिष्ट तकनीक की आवश्यकता होती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marL="342900" indent="-342900">
              <a:lnSpc>
                <a:spcPct val="150000"/>
              </a:lnSpc>
              <a:buAutoNum type="arabicParenBoth"/>
            </a:pPr>
            <a:r>
              <a:rPr lang="hi-IN" b="1" i="1" dirty="0" smtClean="0">
                <a:effectLst>
                  <a:outerShdw blurRad="38100" dist="38100" dir="2700000" algn="tl">
                    <a:srgbClr val="000000">
                      <a:alpha val="43137"/>
                    </a:srgbClr>
                  </a:outerShdw>
                </a:effectLst>
              </a:rPr>
              <a:t> </a:t>
            </a:r>
            <a:r>
              <a:rPr lang="hi-IN" b="1" i="1" dirty="0">
                <a:effectLst>
                  <a:outerShdw blurRad="38100" dist="38100" dir="2700000" algn="tl">
                    <a:srgbClr val="000000">
                      <a:alpha val="43137"/>
                    </a:srgbClr>
                  </a:outerShdw>
                </a:effectLst>
              </a:rPr>
              <a:t>द्रव अमोनिया की प्रकृति आर्द्रताग्राही (</a:t>
            </a:r>
            <a:r>
              <a:rPr lang="en-US" b="1" i="1" dirty="0">
                <a:effectLst>
                  <a:outerShdw blurRad="38100" dist="38100" dir="2700000" algn="tl">
                    <a:srgbClr val="000000">
                      <a:alpha val="43137"/>
                    </a:srgbClr>
                  </a:outerShdw>
                </a:effectLst>
              </a:rPr>
              <a:t>Hygroscopic) </a:t>
            </a:r>
            <a:r>
              <a:rPr lang="hi-IN" b="1" i="1" dirty="0">
                <a:effectLst>
                  <a:outerShdw blurRad="38100" dist="38100" dir="2700000" algn="tl">
                    <a:srgbClr val="000000">
                      <a:alpha val="43137"/>
                    </a:srgbClr>
                  </a:outerShdw>
                </a:effectLst>
              </a:rPr>
              <a:t>होती है। अत: इसमें होने वाली अभिक्रियाओं को सील बन्द नली (</a:t>
            </a:r>
            <a:r>
              <a:rPr lang="en-US" b="1" i="1" dirty="0">
                <a:effectLst>
                  <a:outerShdw blurRad="38100" dist="38100" dir="2700000" algn="tl">
                    <a:srgbClr val="000000">
                      <a:alpha val="43137"/>
                    </a:srgbClr>
                  </a:outerShdw>
                </a:effectLst>
              </a:rPr>
              <a:t>Sealed tubes) </a:t>
            </a:r>
            <a:r>
              <a:rPr lang="hi-IN" b="1" i="1" dirty="0">
                <a:effectLst>
                  <a:outerShdw blurRad="38100" dist="38100" dir="2700000" algn="tl">
                    <a:srgbClr val="000000">
                      <a:alpha val="43137"/>
                    </a:srgbClr>
                  </a:outerShdw>
                </a:effectLst>
              </a:rPr>
              <a:t>में किया जाता है।</a:t>
            </a:r>
            <a:endParaRPr lang="en-US" b="1" i="1" dirty="0">
              <a:effectLst>
                <a:outerShdw blurRad="38100" dist="38100" dir="2700000" algn="tl">
                  <a:srgbClr val="000000">
                    <a:alpha val="43137"/>
                  </a:srgbClr>
                </a:outerShdw>
              </a:effectLst>
            </a:endParaRPr>
          </a:p>
        </p:txBody>
      </p:sp>
      <p:sp>
        <p:nvSpPr>
          <p:cNvPr id="3" name="Rectangle 2"/>
          <p:cNvSpPr/>
          <p:nvPr/>
        </p:nvSpPr>
        <p:spPr>
          <a:xfrm>
            <a:off x="3148149" y="744583"/>
            <a:ext cx="6008914" cy="849086"/>
          </a:xfrm>
          <a:prstGeom prst="rect">
            <a:avLst/>
          </a:prstGeom>
          <a:gradFill flip="none" rotWithShape="1">
            <a:gsLst>
              <a:gs pos="0">
                <a:schemeClr val="bg1">
                  <a:lumMod val="65000"/>
                  <a:lumOff val="35000"/>
                  <a:shade val="30000"/>
                  <a:satMod val="115000"/>
                </a:schemeClr>
              </a:gs>
              <a:gs pos="50000">
                <a:schemeClr val="bg1">
                  <a:lumMod val="65000"/>
                  <a:lumOff val="35000"/>
                  <a:shade val="67500"/>
                  <a:satMod val="115000"/>
                </a:schemeClr>
              </a:gs>
              <a:gs pos="100000">
                <a:schemeClr val="bg1">
                  <a:lumMod val="65000"/>
                  <a:lumOff val="35000"/>
                  <a:shade val="100000"/>
                  <a:satMod val="115000"/>
                </a:schemeClr>
              </a:gs>
            </a:gsLst>
            <a:path path="circle">
              <a:fillToRect t="100000" r="100000"/>
            </a:path>
            <a:tileRect l="-100000" b="-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t>द्रव अमोनिया का विलायक के रूप में उपयोग से हानि </a:t>
            </a:r>
            <a:r>
              <a:rPr lang="en-US" sz="2000" b="1" dirty="0" smtClean="0"/>
              <a:t/>
            </a:r>
            <a:br>
              <a:rPr lang="en-US" sz="2000" b="1" dirty="0" smtClean="0"/>
            </a:br>
            <a:r>
              <a:rPr lang="hi-IN" b="1" dirty="0" smtClean="0"/>
              <a:t>( </a:t>
            </a:r>
            <a:r>
              <a:rPr lang="en-US" b="1" dirty="0"/>
              <a:t>Loss of using Liquid Ammonia as Solvent) </a:t>
            </a:r>
          </a:p>
        </p:txBody>
      </p:sp>
    </p:spTree>
    <p:extLst>
      <p:ext uri="{BB962C8B-B14F-4D97-AF65-F5344CB8AC3E}">
        <p14:creationId xmlns:p14="http://schemas.microsoft.com/office/powerpoint/2010/main" val="3384107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5292" y="1894114"/>
            <a:ext cx="9183190" cy="3416320"/>
          </a:xfrm>
          <a:prstGeom prst="rect">
            <a:avLst/>
          </a:prstGeom>
          <a:noFill/>
        </p:spPr>
        <p:txBody>
          <a:bodyPr wrap="square" rtlCol="0">
            <a:spAutoFit/>
          </a:bodyPr>
          <a:lstStyle/>
          <a:p>
            <a:pPr marL="342900" indent="-342900">
              <a:lnSpc>
                <a:spcPct val="200000"/>
              </a:lnSpc>
              <a:buFont typeface="Wingdings" panose="05000000000000000000" pitchFamily="2" charset="2"/>
              <a:buChar char="v"/>
            </a:pPr>
            <a:r>
              <a:rPr lang="hi-IN" b="1" i="1" dirty="0" smtClean="0">
                <a:effectLst>
                  <a:outerShdw blurRad="38100" dist="38100" dir="2700000" algn="tl">
                    <a:srgbClr val="000000">
                      <a:alpha val="43137"/>
                    </a:srgbClr>
                  </a:outerShdw>
                </a:effectLst>
              </a:rPr>
              <a:t>द्रव </a:t>
            </a:r>
            <a:r>
              <a:rPr lang="hi-IN" b="1" i="1" dirty="0">
                <a:effectLst>
                  <a:outerShdw blurRad="38100" dist="38100" dir="2700000" algn="tl">
                    <a:srgbClr val="000000">
                      <a:alpha val="43137"/>
                    </a:srgbClr>
                  </a:outerShdw>
                </a:effectLst>
              </a:rPr>
              <a:t>अमोनिया का स्वतः आयनन (</a:t>
            </a:r>
            <a:r>
              <a:rPr lang="en-US" b="1" i="1" dirty="0">
                <a:effectLst>
                  <a:outerShdw blurRad="38100" dist="38100" dir="2700000" algn="tl">
                    <a:srgbClr val="000000">
                      <a:alpha val="43137"/>
                    </a:srgbClr>
                  </a:outerShdw>
                </a:effectLst>
              </a:rPr>
              <a:t>Auto-</a:t>
            </a:r>
            <a:r>
              <a:rPr lang="en-US" b="1" i="1" dirty="0" err="1">
                <a:effectLst>
                  <a:outerShdw blurRad="38100" dist="38100" dir="2700000" algn="tl">
                    <a:srgbClr val="000000">
                      <a:alpha val="43137"/>
                    </a:srgbClr>
                  </a:outerShdw>
                </a:effectLst>
              </a:rPr>
              <a:t>ionisation</a:t>
            </a:r>
            <a:r>
              <a:rPr lang="en-US" b="1" i="1" dirty="0">
                <a:effectLst>
                  <a:outerShdw blurRad="38100" dist="38100" dir="2700000" algn="tl">
                    <a:srgbClr val="000000">
                      <a:alpha val="43137"/>
                    </a:srgbClr>
                  </a:outerShdw>
                </a:effectLst>
              </a:rPr>
              <a:t> of liquid NH3):-</a:t>
            </a:r>
            <a:r>
              <a:rPr lang="hi-IN" b="1" i="1" dirty="0">
                <a:effectLst>
                  <a:outerShdw blurRad="38100" dist="38100" dir="2700000" algn="tl">
                    <a:srgbClr val="000000">
                      <a:alpha val="43137"/>
                    </a:srgbClr>
                  </a:outerShdw>
                </a:effectLst>
              </a:rPr>
              <a:t>द्रव अमोनिया मे जल के समान स्वतः आयनन होता है, परन्तु जल से कम होता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a:lnSpc>
                <a:spcPct val="200000"/>
              </a:lnSpc>
            </a:pPr>
            <a:r>
              <a:rPr lang="en-US" b="1" i="1" dirty="0" smtClean="0">
                <a:effectLst>
                  <a:outerShdw blurRad="38100" dist="38100" dir="2700000" algn="tl">
                    <a:srgbClr val="000000">
                      <a:alpha val="43137"/>
                    </a:srgbClr>
                  </a:outerShdw>
                </a:effectLst>
              </a:rPr>
              <a:t>       NH3 </a:t>
            </a:r>
            <a:r>
              <a:rPr lang="en-US" b="1" i="1" dirty="0">
                <a:effectLst>
                  <a:outerShdw blurRad="38100" dist="38100" dir="2700000" algn="tl">
                    <a:srgbClr val="000000">
                      <a:alpha val="43137"/>
                    </a:srgbClr>
                  </a:outerShdw>
                </a:effectLst>
              </a:rPr>
              <a:t>+ NH3 ------NH₄ + NH</a:t>
            </a:r>
            <a:r>
              <a:rPr lang="en-US" b="1" i="1" dirty="0" smtClean="0">
                <a:effectLst>
                  <a:outerShdw blurRad="38100" dist="38100" dir="2700000" algn="tl">
                    <a:srgbClr val="000000">
                      <a:alpha val="43137"/>
                    </a:srgbClr>
                  </a:outerShdw>
                </a:effectLst>
              </a:rPr>
              <a:t>₂</a:t>
            </a:r>
          </a:p>
          <a:p>
            <a:pPr>
              <a:lnSpc>
                <a:spcPct val="200000"/>
              </a:lnSpc>
            </a:pPr>
            <a:r>
              <a:rPr lang="en-US" b="1" i="1" dirty="0" smtClean="0">
                <a:effectLst>
                  <a:outerShdw blurRad="38100" dist="38100" dir="2700000" algn="tl">
                    <a:srgbClr val="000000">
                      <a:alpha val="43137"/>
                    </a:srgbClr>
                  </a:outerShdw>
                </a:effectLst>
              </a:rPr>
              <a:t>       H2O </a:t>
            </a:r>
            <a:r>
              <a:rPr lang="en-US" b="1" i="1" dirty="0">
                <a:effectLst>
                  <a:outerShdw blurRad="38100" dist="38100" dir="2700000" algn="tl">
                    <a:srgbClr val="000000">
                      <a:alpha val="43137"/>
                    </a:srgbClr>
                  </a:outerShdw>
                </a:effectLst>
              </a:rPr>
              <a:t>+ H2O-------H30++ </a:t>
            </a:r>
            <a:r>
              <a:rPr lang="en-US" b="1" i="1" dirty="0" smtClean="0">
                <a:effectLst>
                  <a:outerShdw blurRad="38100" dist="38100" dir="2700000" algn="tl">
                    <a:srgbClr val="000000">
                      <a:alpha val="43137"/>
                    </a:srgbClr>
                  </a:outerShdw>
                </a:effectLst>
              </a:rPr>
              <a:t>OH-</a:t>
            </a:r>
          </a:p>
          <a:p>
            <a:pPr marL="342900" indent="-342900">
              <a:lnSpc>
                <a:spcPct val="200000"/>
              </a:lnSpc>
              <a:buFont typeface="Wingdings" panose="05000000000000000000" pitchFamily="2" charset="2"/>
              <a:buChar char="v"/>
            </a:pPr>
            <a:r>
              <a:rPr lang="hi-IN" b="1" i="1" dirty="0" smtClean="0">
                <a:effectLst>
                  <a:outerShdw blurRad="38100" dist="38100" dir="2700000" algn="tl">
                    <a:srgbClr val="000000">
                      <a:alpha val="43137"/>
                    </a:srgbClr>
                  </a:outerShdw>
                </a:effectLst>
              </a:rPr>
              <a:t>द्रव </a:t>
            </a:r>
            <a:r>
              <a:rPr lang="hi-IN" b="1" i="1" dirty="0">
                <a:effectLst>
                  <a:outerShdw blurRad="38100" dist="38100" dir="2700000" algn="tl">
                    <a:srgbClr val="000000">
                      <a:alpha val="43137"/>
                    </a:srgbClr>
                  </a:outerShdw>
                </a:effectLst>
              </a:rPr>
              <a:t>अमोनिया का 50°</a:t>
            </a:r>
            <a:r>
              <a:rPr lang="en-US" b="1" i="1" dirty="0">
                <a:effectLst>
                  <a:outerShdw blurRad="38100" dist="38100" dir="2700000" algn="tl">
                    <a:srgbClr val="000000">
                      <a:alpha val="43137"/>
                    </a:srgbClr>
                  </a:outerShdw>
                </a:effectLst>
              </a:rPr>
              <a:t>C </a:t>
            </a:r>
            <a:r>
              <a:rPr lang="hi-IN" b="1" i="1" dirty="0">
                <a:effectLst>
                  <a:outerShdw blurRad="38100" dist="38100" dir="2700000" algn="tl">
                    <a:srgbClr val="000000">
                      <a:alpha val="43137"/>
                    </a:srgbClr>
                  </a:outerShdw>
                </a:effectLst>
              </a:rPr>
              <a:t>पर आयनिक गुणनफल [</a:t>
            </a:r>
            <a:r>
              <a:rPr lang="en-US" b="1" i="1" dirty="0">
                <a:effectLst>
                  <a:outerShdw blurRad="38100" dist="38100" dir="2700000" algn="tl">
                    <a:srgbClr val="000000">
                      <a:alpha val="43137"/>
                    </a:srgbClr>
                  </a:outerShdw>
                </a:effectLst>
              </a:rPr>
              <a:t>NH4] [NH₂] = 1.9×1033 </a:t>
            </a:r>
            <a:r>
              <a:rPr lang="hi-IN" b="1" i="1" dirty="0">
                <a:effectLst>
                  <a:outerShdw blurRad="38100" dist="38100" dir="2700000" algn="tl">
                    <a:srgbClr val="000000">
                      <a:alpha val="43137"/>
                    </a:srgbClr>
                  </a:outerShdw>
                </a:effectLst>
              </a:rPr>
              <a:t>है, जो जल की तुलना में बहुत कम है। जल का 25°</a:t>
            </a:r>
            <a:r>
              <a:rPr lang="en-US" b="1" i="1" dirty="0">
                <a:effectLst>
                  <a:outerShdw blurRad="38100" dist="38100" dir="2700000" algn="tl">
                    <a:srgbClr val="000000">
                      <a:alpha val="43137"/>
                    </a:srgbClr>
                  </a:outerShdw>
                </a:effectLst>
              </a:rPr>
              <a:t>C </a:t>
            </a:r>
            <a:r>
              <a:rPr lang="hi-IN" b="1" i="1" dirty="0">
                <a:effectLst>
                  <a:outerShdw blurRad="38100" dist="38100" dir="2700000" algn="tl">
                    <a:srgbClr val="000000">
                      <a:alpha val="43137"/>
                    </a:srgbClr>
                  </a:outerShdw>
                </a:effectLst>
              </a:rPr>
              <a:t>पर आयनिक गुणनफल [</a:t>
            </a:r>
            <a:r>
              <a:rPr lang="en-US" b="1" i="1" dirty="0">
                <a:effectLst>
                  <a:outerShdw blurRad="38100" dist="38100" dir="2700000" algn="tl">
                    <a:srgbClr val="000000">
                      <a:alpha val="43137"/>
                    </a:srgbClr>
                  </a:outerShdw>
                </a:effectLst>
              </a:rPr>
              <a:t>H30+] [OH-] = 1×10-14 </a:t>
            </a:r>
            <a:r>
              <a:rPr lang="hi-IN" b="1" i="1" dirty="0">
                <a:effectLst>
                  <a:outerShdw blurRad="38100" dist="38100" dir="2700000" algn="tl">
                    <a:srgbClr val="000000">
                      <a:alpha val="43137"/>
                    </a:srgbClr>
                  </a:outerShdw>
                </a:effectLst>
              </a:rPr>
              <a:t>है|</a:t>
            </a:r>
            <a:endParaRPr lang="en-US" b="1" i="1" dirty="0">
              <a:effectLst>
                <a:outerShdw blurRad="38100" dist="38100" dir="2700000" algn="tl">
                  <a:srgbClr val="000000">
                    <a:alpha val="43137"/>
                  </a:srgbClr>
                </a:outerShdw>
              </a:effectLst>
            </a:endParaRPr>
          </a:p>
        </p:txBody>
      </p:sp>
      <p:sp>
        <p:nvSpPr>
          <p:cNvPr id="3" name="Rectangle 2"/>
          <p:cNvSpPr/>
          <p:nvPr/>
        </p:nvSpPr>
        <p:spPr>
          <a:xfrm>
            <a:off x="2730137" y="535577"/>
            <a:ext cx="6296297" cy="966652"/>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000" b="1" dirty="0"/>
              <a:t>द्रव अमोनिया माध्यम में होने वाली रासायनिक </a:t>
            </a:r>
            <a:r>
              <a:rPr lang="hi-IN" sz="2000" b="1" dirty="0" smtClean="0"/>
              <a:t>अभिक्रियाएँ</a:t>
            </a:r>
            <a:endParaRPr lang="en-US" sz="2000" b="1" dirty="0" smtClean="0"/>
          </a:p>
          <a:p>
            <a:pPr algn="ctr"/>
            <a:r>
              <a:rPr lang="hi-IN" b="1" dirty="0" smtClean="0"/>
              <a:t> </a:t>
            </a:r>
            <a:r>
              <a:rPr lang="hi-IN" b="1" dirty="0"/>
              <a:t>(</a:t>
            </a:r>
            <a:r>
              <a:rPr lang="en-US" b="1" dirty="0"/>
              <a:t>Chemical Reactions occurring in Liquid Ammonia medium)</a:t>
            </a:r>
          </a:p>
        </p:txBody>
      </p:sp>
    </p:spTree>
    <p:extLst>
      <p:ext uri="{BB962C8B-B14F-4D97-AF65-F5344CB8AC3E}">
        <p14:creationId xmlns:p14="http://schemas.microsoft.com/office/powerpoint/2010/main" val="1837700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90505" y="2272937"/>
            <a:ext cx="7485016" cy="3416320"/>
          </a:xfrm>
          <a:prstGeom prst="rect">
            <a:avLst/>
          </a:prstGeom>
          <a:noFill/>
        </p:spPr>
        <p:txBody>
          <a:bodyPr wrap="square" rtlCol="0">
            <a:spAutoFit/>
          </a:bodyPr>
          <a:lstStyle/>
          <a:p>
            <a:pPr marL="285750" indent="-285750">
              <a:lnSpc>
                <a:spcPct val="200000"/>
              </a:lnSpc>
              <a:buFont typeface="Wingdings" panose="05000000000000000000" pitchFamily="2" charset="2"/>
              <a:buChar char="v"/>
            </a:pPr>
            <a:r>
              <a:rPr lang="hi-IN" b="1" i="1" dirty="0">
                <a:effectLst>
                  <a:outerShdw blurRad="38100" dist="38100" dir="2700000" algn="tl">
                    <a:srgbClr val="000000">
                      <a:alpha val="43137"/>
                    </a:srgbClr>
                  </a:outerShdw>
                </a:effectLst>
              </a:rPr>
              <a:t>जल माध्यम की तरह, अमोनिया माध्यम में भी अम्ल-क्षार अभिक्रियाएँ होती है</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a:lnSpc>
                <a:spcPct val="200000"/>
              </a:lnSpc>
            </a:pPr>
            <a:r>
              <a:rPr lang="en-US"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               NH3+NH3 </a:t>
            </a:r>
            <a:r>
              <a:rPr lang="en-US" b="1" i="1" dirty="0">
                <a:effectLst>
                  <a:outerShdw blurRad="38100" dist="38100" dir="2700000" algn="tl">
                    <a:srgbClr val="000000">
                      <a:alpha val="43137"/>
                    </a:srgbClr>
                  </a:outerShdw>
                </a:effectLst>
              </a:rPr>
              <a:t>------- NH4 + NH₂ </a:t>
            </a:r>
            <a:endParaRPr lang="en-US" b="1" i="1" dirty="0" smtClean="0">
              <a:effectLst>
                <a:outerShdw blurRad="38100" dist="38100" dir="2700000" algn="tl">
                  <a:srgbClr val="000000">
                    <a:alpha val="43137"/>
                  </a:srgbClr>
                </a:outerShdw>
              </a:effectLst>
            </a:endParaRPr>
          </a:p>
          <a:p>
            <a:pPr>
              <a:lnSpc>
                <a:spcPct val="200000"/>
              </a:lnSpc>
            </a:pPr>
            <a:r>
              <a:rPr lang="hi-IN" b="1" i="1" dirty="0" smtClean="0">
                <a:effectLst>
                  <a:outerShdw blurRad="38100" dist="38100" dir="2700000" algn="tl">
                    <a:srgbClr val="000000">
                      <a:alpha val="43137"/>
                    </a:srgbClr>
                  </a:outerShdw>
                </a:effectLst>
              </a:rPr>
              <a:t>अतः </a:t>
            </a:r>
            <a:r>
              <a:rPr lang="hi-IN" b="1" i="1" dirty="0">
                <a:effectLst>
                  <a:outerShdw blurRad="38100" dist="38100" dir="2700000" algn="tl">
                    <a:srgbClr val="000000">
                      <a:alpha val="43137"/>
                    </a:srgbClr>
                  </a:outerShdw>
                </a:effectLst>
              </a:rPr>
              <a:t>वे पदार्थ जो द्रव अमोनिया मे </a:t>
            </a:r>
            <a:r>
              <a:rPr lang="en-US" b="1" i="1" dirty="0">
                <a:effectLst>
                  <a:outerShdw blurRad="38100" dist="38100" dir="2700000" algn="tl">
                    <a:srgbClr val="000000">
                      <a:alpha val="43137"/>
                    </a:srgbClr>
                  </a:outerShdw>
                </a:effectLst>
              </a:rPr>
              <a:t>NH4 </a:t>
            </a:r>
            <a:r>
              <a:rPr lang="hi-IN" b="1" i="1" dirty="0">
                <a:effectLst>
                  <a:outerShdw blurRad="38100" dist="38100" dir="2700000" algn="tl">
                    <a:srgbClr val="000000">
                      <a:alpha val="43137"/>
                    </a:srgbClr>
                  </a:outerShdw>
                </a:effectLst>
              </a:rPr>
              <a:t>आयन देते है, अम्ल होगें तथा </a:t>
            </a:r>
            <a:r>
              <a:rPr lang="en-US" b="1" i="1" dirty="0">
                <a:effectLst>
                  <a:outerShdw blurRad="38100" dist="38100" dir="2700000" algn="tl">
                    <a:srgbClr val="000000">
                      <a:alpha val="43137"/>
                    </a:srgbClr>
                  </a:outerShdw>
                </a:effectLst>
              </a:rPr>
              <a:t>NH2 </a:t>
            </a:r>
            <a:r>
              <a:rPr lang="hi-IN" b="1" i="1" dirty="0">
                <a:effectLst>
                  <a:outerShdw blurRad="38100" dist="38100" dir="2700000" algn="tl">
                    <a:srgbClr val="000000">
                      <a:alpha val="43137"/>
                    </a:srgbClr>
                  </a:outerShdw>
                </a:effectLst>
              </a:rPr>
              <a:t>आयन देने वाले पदार्थ क्षार होगें </a:t>
            </a:r>
            <a:r>
              <a:rPr lang="hi-IN" b="1" i="1" dirty="0" smtClean="0">
                <a:effectLst>
                  <a:outerShdw blurRad="38100" dist="38100" dir="2700000" algn="tl">
                    <a:srgbClr val="000000">
                      <a:alpha val="43137"/>
                    </a:srgbClr>
                  </a:outerShdw>
                </a:effectLst>
              </a:rPr>
              <a:t>।</a:t>
            </a:r>
            <a:endParaRPr lang="en-US" b="1" i="1" dirty="0" smtClean="0">
              <a:effectLst>
                <a:outerShdw blurRad="38100" dist="38100" dir="2700000" algn="tl">
                  <a:srgbClr val="000000">
                    <a:alpha val="43137"/>
                  </a:srgbClr>
                </a:outerShdw>
              </a:effectLst>
            </a:endParaRPr>
          </a:p>
          <a:p>
            <a:pPr>
              <a:lnSpc>
                <a:spcPct val="200000"/>
              </a:lnSpc>
            </a:pPr>
            <a:r>
              <a:rPr lang="en-US" b="1" i="1" dirty="0">
                <a:effectLst>
                  <a:outerShdw blurRad="38100" dist="38100" dir="2700000" algn="tl">
                    <a:srgbClr val="000000">
                      <a:alpha val="43137"/>
                    </a:srgbClr>
                  </a:outerShdw>
                </a:effectLst>
              </a:rPr>
              <a:t> </a:t>
            </a:r>
            <a:r>
              <a:rPr lang="en-US" b="1" i="1" dirty="0" smtClean="0">
                <a:effectLst>
                  <a:outerShdw blurRad="38100" dist="38100" dir="2700000" algn="tl">
                    <a:srgbClr val="000000">
                      <a:alpha val="43137"/>
                    </a:srgbClr>
                  </a:outerShdw>
                </a:effectLst>
              </a:rPr>
              <a:t>               NH4Cl </a:t>
            </a:r>
            <a:r>
              <a:rPr lang="en-US" b="1" i="1" dirty="0">
                <a:effectLst>
                  <a:outerShdw blurRad="38100" dist="38100" dir="2700000" algn="tl">
                    <a:srgbClr val="000000">
                      <a:alpha val="43137"/>
                    </a:srgbClr>
                  </a:outerShdw>
                </a:effectLst>
              </a:rPr>
              <a:t>+ KNH2 = </a:t>
            </a:r>
            <a:r>
              <a:rPr lang="en-US" b="1" i="1" dirty="0" err="1">
                <a:effectLst>
                  <a:outerShdw blurRad="38100" dist="38100" dir="2700000" algn="tl">
                    <a:srgbClr val="000000">
                      <a:alpha val="43137"/>
                    </a:srgbClr>
                  </a:outerShdw>
                </a:effectLst>
              </a:rPr>
              <a:t>kcl</a:t>
            </a:r>
            <a:r>
              <a:rPr lang="en-US" b="1" i="1" dirty="0">
                <a:effectLst>
                  <a:outerShdw blurRad="38100" dist="38100" dir="2700000" algn="tl">
                    <a:srgbClr val="000000">
                      <a:alpha val="43137"/>
                    </a:srgbClr>
                  </a:outerShdw>
                </a:effectLst>
              </a:rPr>
              <a:t> + 2NH3</a:t>
            </a:r>
          </a:p>
        </p:txBody>
      </p:sp>
      <p:sp>
        <p:nvSpPr>
          <p:cNvPr id="5" name="Rectangle 4"/>
          <p:cNvSpPr/>
          <p:nvPr/>
        </p:nvSpPr>
        <p:spPr>
          <a:xfrm>
            <a:off x="3448593" y="822960"/>
            <a:ext cx="4872446" cy="679269"/>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50000" t="50000" r="50000" b="50000"/>
            </a:path>
            <a:tileRect/>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r>
              <a:rPr lang="hi-IN" sz="2400" b="1" dirty="0" smtClean="0"/>
              <a:t>अम्ल-क्षार अभिक्रिया</a:t>
            </a:r>
            <a:endParaRPr lang="en-US" sz="2000" b="1" dirty="0" smtClean="0"/>
          </a:p>
          <a:p>
            <a:pPr algn="ctr"/>
            <a:r>
              <a:rPr lang="hi-IN" sz="2000" b="1" dirty="0" smtClean="0"/>
              <a:t> </a:t>
            </a:r>
            <a:r>
              <a:rPr lang="hi-IN" sz="2000" b="1" dirty="0"/>
              <a:t>(</a:t>
            </a:r>
            <a:r>
              <a:rPr lang="en-US" sz="2000" b="1" dirty="0"/>
              <a:t>Acid - Base - Reaction)</a:t>
            </a:r>
          </a:p>
        </p:txBody>
      </p:sp>
    </p:spTree>
    <p:extLst>
      <p:ext uri="{BB962C8B-B14F-4D97-AF65-F5344CB8AC3E}">
        <p14:creationId xmlns:p14="http://schemas.microsoft.com/office/powerpoint/2010/main" val="84772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3932" y="1672046"/>
            <a:ext cx="8138159" cy="3785652"/>
          </a:xfrm>
          <a:prstGeom prst="rect">
            <a:avLst/>
          </a:prstGeom>
          <a:noFill/>
        </p:spPr>
        <p:txBody>
          <a:bodyPr wrap="square" rtlCol="0">
            <a:spAutoFit/>
          </a:bodyPr>
          <a:lstStyle/>
          <a:p>
            <a:pPr marL="342900" indent="-342900">
              <a:lnSpc>
                <a:spcPct val="200000"/>
              </a:lnSpc>
              <a:buFont typeface="Wingdings" panose="05000000000000000000" pitchFamily="2" charset="2"/>
              <a:buChar char="v"/>
            </a:pPr>
            <a:r>
              <a:rPr lang="hi-IN" sz="2000" b="1" i="1" dirty="0">
                <a:effectLst>
                  <a:outerShdw blurRad="38100" dist="38100" dir="2700000" algn="tl">
                    <a:srgbClr val="000000">
                      <a:alpha val="43137"/>
                    </a:srgbClr>
                  </a:outerShdw>
                </a:effectLst>
              </a:rPr>
              <a:t>पोटैशियम क्लोराइड (</a:t>
            </a:r>
            <a:r>
              <a:rPr lang="en-US" sz="2000" b="1" i="1" dirty="0" err="1">
                <a:effectLst>
                  <a:outerShdw blurRad="38100" dist="38100" dir="2700000" algn="tl">
                    <a:srgbClr val="000000">
                      <a:alpha val="43137"/>
                    </a:srgbClr>
                  </a:outerShdw>
                </a:effectLst>
              </a:rPr>
              <a:t>KCl</a:t>
            </a:r>
            <a:r>
              <a:rPr lang="en-US" sz="2000" b="1" i="1" dirty="0">
                <a:effectLst>
                  <a:outerShdw blurRad="38100" dist="38100" dir="2700000" algn="tl">
                    <a:srgbClr val="000000">
                      <a:alpha val="43137"/>
                    </a:srgbClr>
                  </a:outerShdw>
                </a:effectLst>
              </a:rPr>
              <a:t>), </a:t>
            </a:r>
            <a:r>
              <a:rPr lang="hi-IN" sz="2000" b="1" i="1" dirty="0">
                <a:effectLst>
                  <a:outerShdw blurRad="38100" dist="38100" dir="2700000" algn="tl">
                    <a:srgbClr val="000000">
                      <a:alpha val="43137"/>
                    </a:srgbClr>
                  </a:outerShdw>
                </a:effectLst>
              </a:rPr>
              <a:t>लीथियम क्लोराइड (</a:t>
            </a:r>
            <a:r>
              <a:rPr lang="en-US" sz="2000" b="1" i="1" dirty="0" err="1">
                <a:effectLst>
                  <a:outerShdw blurRad="38100" dist="38100" dir="2700000" algn="tl">
                    <a:srgbClr val="000000">
                      <a:alpha val="43137"/>
                    </a:srgbClr>
                  </a:outerShdw>
                </a:effectLst>
              </a:rPr>
              <a:t>Licl</a:t>
            </a:r>
            <a:r>
              <a:rPr lang="en-US" sz="2000" b="1" i="1" dirty="0">
                <a:effectLst>
                  <a:outerShdw blurRad="38100" dist="38100" dir="2700000" algn="tl">
                    <a:srgbClr val="000000">
                      <a:alpha val="43137"/>
                    </a:srgbClr>
                  </a:outerShdw>
                </a:effectLst>
              </a:rPr>
              <a:t>) </a:t>
            </a:r>
            <a:r>
              <a:rPr lang="hi-IN" sz="2000" b="1" i="1" dirty="0">
                <a:effectLst>
                  <a:outerShdw blurRad="38100" dist="38100" dir="2700000" algn="tl">
                    <a:srgbClr val="000000">
                      <a:alpha val="43137"/>
                    </a:srgbClr>
                  </a:outerShdw>
                </a:effectLst>
              </a:rPr>
              <a:t>आदि, जल मे पूर्ण विलेय है। किन्तु द्रव अमोनिया में अविलेय है। इसी प्रकार अन्य कई धातुओं के क्लोराइड ब्रोमाइड आदि जो जल में विलय है, किन्तु दव अमोनिया में अविलेय है। यही अवक्षेपण अभिक्रिया का आधार है</a:t>
            </a:r>
            <a:r>
              <a:rPr lang="hi-IN" sz="2000" b="1" i="1" dirty="0" smtClean="0">
                <a:effectLst>
                  <a:outerShdw blurRad="38100" dist="38100" dir="2700000" algn="tl">
                    <a:srgbClr val="000000">
                      <a:alpha val="43137"/>
                    </a:srgbClr>
                  </a:outerShdw>
                </a:effectLst>
              </a:rPr>
              <a:t>।</a:t>
            </a:r>
            <a:endParaRPr lang="en-US" sz="2000" b="1" i="1" dirty="0" smtClean="0">
              <a:effectLst>
                <a:outerShdw blurRad="38100" dist="38100" dir="2700000" algn="tl">
                  <a:srgbClr val="000000">
                    <a:alpha val="43137"/>
                  </a:srgbClr>
                </a:outerShdw>
              </a:effectLst>
            </a:endParaRPr>
          </a:p>
          <a:p>
            <a:pPr>
              <a:lnSpc>
                <a:spcPct val="200000"/>
              </a:lnSpc>
            </a:pPr>
            <a:r>
              <a:rPr lang="en-US" sz="2000" b="1" i="1" dirty="0" smtClean="0">
                <a:effectLst>
                  <a:outerShdw blurRad="38100" dist="38100" dir="2700000" algn="tl">
                    <a:srgbClr val="000000">
                      <a:alpha val="43137"/>
                    </a:srgbClr>
                  </a:outerShdw>
                </a:effectLst>
              </a:rPr>
              <a:t>                NH4Cl </a:t>
            </a:r>
            <a:r>
              <a:rPr lang="en-US" sz="2000" b="1" i="1" dirty="0">
                <a:effectLst>
                  <a:outerShdw blurRad="38100" dist="38100" dir="2700000" algn="tl">
                    <a:srgbClr val="000000">
                      <a:alpha val="43137"/>
                    </a:srgbClr>
                  </a:outerShdw>
                </a:effectLst>
              </a:rPr>
              <a:t>+ KI--------</a:t>
            </a:r>
            <a:r>
              <a:rPr lang="en-US" sz="2000" b="1" i="1" dirty="0" err="1">
                <a:effectLst>
                  <a:outerShdw blurRad="38100" dist="38100" dir="2700000" algn="tl">
                    <a:srgbClr val="000000">
                      <a:alpha val="43137"/>
                    </a:srgbClr>
                  </a:outerShdw>
                </a:effectLst>
              </a:rPr>
              <a:t>kCl</a:t>
            </a:r>
            <a:r>
              <a:rPr lang="en-US" sz="2000" b="1" i="1" dirty="0">
                <a:effectLst>
                  <a:outerShdw blurRad="38100" dist="38100" dir="2700000" algn="tl">
                    <a:srgbClr val="000000">
                      <a:alpha val="43137"/>
                    </a:srgbClr>
                  </a:outerShdw>
                </a:effectLst>
              </a:rPr>
              <a:t> + </a:t>
            </a:r>
            <a:r>
              <a:rPr lang="en-US" sz="2000" b="1" i="1" dirty="0" smtClean="0">
                <a:effectLst>
                  <a:outerShdw blurRad="38100" dist="38100" dir="2700000" algn="tl">
                    <a:srgbClr val="000000">
                      <a:alpha val="43137"/>
                    </a:srgbClr>
                  </a:outerShdw>
                </a:effectLst>
              </a:rPr>
              <a:t>NH4I</a:t>
            </a:r>
          </a:p>
          <a:p>
            <a:pPr>
              <a:lnSpc>
                <a:spcPct val="200000"/>
              </a:lnSpc>
            </a:pPr>
            <a:r>
              <a:rPr lang="hi-IN" sz="2000" b="1" i="1" dirty="0" smtClean="0">
                <a:effectLst>
                  <a:outerShdw blurRad="38100" dist="38100" dir="2700000" algn="tl">
                    <a:srgbClr val="000000">
                      <a:alpha val="43137"/>
                    </a:srgbClr>
                  </a:outerShdw>
                </a:effectLst>
              </a:rPr>
              <a:t>अमीनो </a:t>
            </a:r>
            <a:r>
              <a:rPr lang="hi-IN" sz="2000" b="1" i="1" dirty="0">
                <a:effectLst>
                  <a:outerShdw blurRad="38100" dist="38100" dir="2700000" algn="tl">
                    <a:srgbClr val="000000">
                      <a:alpha val="43137"/>
                    </a:srgbClr>
                  </a:outerShdw>
                </a:effectLst>
              </a:rPr>
              <a:t>अम्ल (</a:t>
            </a:r>
            <a:r>
              <a:rPr lang="en-US" sz="2000" b="1" i="1" dirty="0">
                <a:effectLst>
                  <a:outerShdw blurRad="38100" dist="38100" dir="2700000" algn="tl">
                    <a:srgbClr val="000000">
                      <a:alpha val="43137"/>
                    </a:srgbClr>
                  </a:outerShdw>
                </a:effectLst>
              </a:rPr>
              <a:t>NH4Cl), KI </a:t>
            </a:r>
            <a:r>
              <a:rPr lang="hi-IN" sz="2000" b="1" i="1" dirty="0">
                <a:effectLst>
                  <a:outerShdw blurRad="38100" dist="38100" dir="2700000" algn="tl">
                    <a:srgbClr val="000000">
                      <a:alpha val="43137"/>
                    </a:srgbClr>
                  </a:outerShdw>
                </a:effectLst>
              </a:rPr>
              <a:t>से क्रियाकर, </a:t>
            </a:r>
            <a:r>
              <a:rPr lang="en-US" sz="2000" b="1" i="1" dirty="0" err="1">
                <a:effectLst>
                  <a:outerShdw blurRad="38100" dist="38100" dir="2700000" algn="tl">
                    <a:srgbClr val="000000">
                      <a:alpha val="43137"/>
                    </a:srgbClr>
                  </a:outerShdw>
                </a:effectLst>
              </a:rPr>
              <a:t>KCl</a:t>
            </a:r>
            <a:r>
              <a:rPr lang="en-US" sz="2000" b="1" i="1" dirty="0">
                <a:effectLst>
                  <a:outerShdw blurRad="38100" dist="38100" dir="2700000" algn="tl">
                    <a:srgbClr val="000000">
                      <a:alpha val="43137"/>
                    </a:srgbClr>
                  </a:outerShdw>
                </a:effectLst>
              </a:rPr>
              <a:t> </a:t>
            </a:r>
            <a:r>
              <a:rPr lang="hi-IN" sz="2000" b="1" i="1" dirty="0">
                <a:effectLst>
                  <a:outerShdw blurRad="38100" dist="38100" dir="2700000" algn="tl">
                    <a:srgbClr val="000000">
                      <a:alpha val="43137"/>
                    </a:srgbClr>
                  </a:outerShdw>
                </a:effectLst>
              </a:rPr>
              <a:t>का श्वेत अवक्षेप देता है।</a:t>
            </a:r>
            <a:endParaRPr lang="en-US" sz="2000" b="1" i="1" dirty="0">
              <a:effectLst>
                <a:outerShdw blurRad="38100" dist="38100" dir="2700000" algn="tl">
                  <a:srgbClr val="000000">
                    <a:alpha val="43137"/>
                  </a:srgbClr>
                </a:outerShdw>
              </a:effectLst>
            </a:endParaRPr>
          </a:p>
        </p:txBody>
      </p:sp>
      <p:sp>
        <p:nvSpPr>
          <p:cNvPr id="6" name="Rectangle 5"/>
          <p:cNvSpPr/>
          <p:nvPr/>
        </p:nvSpPr>
        <p:spPr>
          <a:xfrm>
            <a:off x="3667396" y="666205"/>
            <a:ext cx="4931230" cy="849086"/>
          </a:xfrm>
          <a:prstGeom prst="rect">
            <a:avLst/>
          </a:prstGeom>
          <a:gradFill flip="none" rotWithShape="1">
            <a:gsLst>
              <a:gs pos="0">
                <a:schemeClr val="bg1">
                  <a:lumMod val="75000"/>
                  <a:lumOff val="25000"/>
                  <a:shade val="30000"/>
                  <a:satMod val="115000"/>
                </a:schemeClr>
              </a:gs>
              <a:gs pos="50000">
                <a:schemeClr val="bg1">
                  <a:lumMod val="75000"/>
                  <a:lumOff val="25000"/>
                  <a:shade val="67500"/>
                  <a:satMod val="115000"/>
                </a:schemeClr>
              </a:gs>
              <a:gs pos="100000">
                <a:schemeClr val="bg1">
                  <a:lumMod val="75000"/>
                  <a:lumOff val="25000"/>
                  <a:shade val="100000"/>
                  <a:satMod val="115000"/>
                </a:schemeClr>
              </a:gs>
            </a:gsLst>
            <a:path path="circle">
              <a:fillToRect l="100000" b="100000"/>
            </a:path>
            <a:tileRect t="-100000" r="-100000"/>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i-IN" sz="2400" b="1" dirty="0">
                <a:effectLst>
                  <a:outerShdw blurRad="38100" dist="38100" dir="2700000" algn="tl">
                    <a:srgbClr val="000000">
                      <a:alpha val="43137"/>
                    </a:srgbClr>
                  </a:outerShdw>
                </a:effectLst>
              </a:rPr>
              <a:t>अवक्षेपण </a:t>
            </a:r>
            <a:r>
              <a:rPr lang="hi-IN" sz="2400" b="1" dirty="0" smtClean="0">
                <a:effectLst>
                  <a:outerShdw blurRad="38100" dist="38100" dir="2700000" algn="tl">
                    <a:srgbClr val="000000">
                      <a:alpha val="43137"/>
                    </a:srgbClr>
                  </a:outerShdw>
                </a:effectLst>
              </a:rPr>
              <a:t>अभिक्रियाएँ</a:t>
            </a:r>
            <a:endParaRPr lang="en-US" sz="2400" b="1" dirty="0" smtClean="0">
              <a:effectLst>
                <a:outerShdw blurRad="38100" dist="38100" dir="2700000" algn="tl">
                  <a:srgbClr val="000000">
                    <a:alpha val="43137"/>
                  </a:srgbClr>
                </a:outerShdw>
              </a:effectLst>
            </a:endParaRPr>
          </a:p>
          <a:p>
            <a:pPr algn="ctr"/>
            <a:r>
              <a:rPr lang="hi-IN" sz="2000" b="1" dirty="0" smtClean="0">
                <a:effectLst>
                  <a:outerShdw blurRad="38100" dist="38100" dir="2700000" algn="tl">
                    <a:srgbClr val="000000">
                      <a:alpha val="43137"/>
                    </a:srgbClr>
                  </a:outerShdw>
                </a:effectLst>
              </a:rPr>
              <a:t> </a:t>
            </a:r>
            <a:r>
              <a:rPr lang="hi-IN" sz="2000" b="1" dirty="0">
                <a:effectLst>
                  <a:outerShdw blurRad="38100" dist="38100" dir="2700000" algn="tl">
                    <a:srgbClr val="000000">
                      <a:alpha val="43137"/>
                    </a:srgbClr>
                  </a:outerShdw>
                </a:effectLst>
              </a:rPr>
              <a:t>(</a:t>
            </a:r>
            <a:r>
              <a:rPr lang="en-US" sz="2000" b="1" dirty="0">
                <a:effectLst>
                  <a:outerShdw blurRad="38100" dist="38100" dir="2700000" algn="tl">
                    <a:srgbClr val="000000">
                      <a:alpha val="43137"/>
                    </a:srgbClr>
                  </a:outerShdw>
                </a:effectLst>
              </a:rPr>
              <a:t>Precipitation Reactions)</a:t>
            </a:r>
          </a:p>
        </p:txBody>
      </p:sp>
    </p:spTree>
    <p:extLst>
      <p:ext uri="{BB962C8B-B14F-4D97-AF65-F5344CB8AC3E}">
        <p14:creationId xmlns:p14="http://schemas.microsoft.com/office/powerpoint/2010/main" val="235766269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docProps/app.xml><?xml version="1.0" encoding="utf-8"?>
<Properties xmlns="http://schemas.openxmlformats.org/officeDocument/2006/extended-properties" xmlns:vt="http://schemas.openxmlformats.org/officeDocument/2006/docPropsVTypes">
  <Template>Droplet</Template>
  <TotalTime>181</TotalTime>
  <Words>1009</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Arial</vt:lpstr>
      <vt:lpstr>Bookman Old Style</vt:lpstr>
      <vt:lpstr>Forte</vt:lpstr>
      <vt:lpstr>Mangal</vt:lpstr>
      <vt:lpstr>Rockwell</vt:lpstr>
      <vt:lpstr>Tw Cen MT</vt:lpstr>
      <vt:lpstr>Wingdings</vt:lpstr>
      <vt:lpstr>Damask</vt:lpstr>
      <vt:lpstr>Droplet</vt:lpstr>
      <vt:lpstr>LATE. BINDESHWARI BAGHEL GOVT. COLLEGE  KUMHARI  DIST. DURG (C.G.)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 BINDESHWARI BAGHEL GOVT. COLLEGE KUMHARI  DIST. DURG (C.G.)</dc:title>
  <dc:creator>user</dc:creator>
  <cp:lastModifiedBy>user</cp:lastModifiedBy>
  <cp:revision>22</cp:revision>
  <dcterms:created xsi:type="dcterms:W3CDTF">2025-03-19T19:48:45Z</dcterms:created>
  <dcterms:modified xsi:type="dcterms:W3CDTF">2025-03-21T19:55:52Z</dcterms:modified>
</cp:coreProperties>
</file>